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301" r:id="rId3"/>
    <p:sldId id="293" r:id="rId4"/>
    <p:sldId id="300" r:id="rId5"/>
    <p:sldId id="294" r:id="rId6"/>
    <p:sldId id="295" r:id="rId7"/>
    <p:sldId id="296" r:id="rId8"/>
    <p:sldId id="297" r:id="rId9"/>
    <p:sldId id="298" r:id="rId10"/>
    <p:sldId id="299" r:id="rId11"/>
    <p:sldId id="302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Основное" id="{F803F990-141E-E645-9CEB-0ACE94868666}">
          <p14:sldIdLst>
            <p14:sldId id="256"/>
            <p14:sldId id="301"/>
            <p14:sldId id="293"/>
            <p14:sldId id="300"/>
            <p14:sldId id="294"/>
            <p14:sldId id="295"/>
            <p14:sldId id="296"/>
            <p14:sldId id="297"/>
            <p14:sldId id="298"/>
            <p14:sldId id="299"/>
            <p14:sldId id="302"/>
          </p14:sldIdLst>
        </p14:section>
        <p14:section name="Шаблон" id="{30F709CC-DE70-FF46-85E3-9FC6E770EF2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0FF"/>
    <a:srgbClr val="0087CD"/>
    <a:srgbClr val="31DF31"/>
    <a:srgbClr val="12C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55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10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909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215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778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574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9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Сгруппировать"/>
          <p:cNvGrpSpPr/>
          <p:nvPr/>
        </p:nvGrpSpPr>
        <p:grpSpPr>
          <a:xfrm>
            <a:off x="-1253454" y="-2469690"/>
            <a:ext cx="27406281" cy="20541800"/>
            <a:chOff x="0" y="0"/>
            <a:chExt cx="27406280" cy="20541798"/>
          </a:xfrm>
        </p:grpSpPr>
        <p:sp>
          <p:nvSpPr>
            <p:cNvPr id="26" name="Кружок"/>
            <p:cNvSpPr/>
            <p:nvPr/>
          </p:nvSpPr>
          <p:spPr>
            <a:xfrm>
              <a:off x="0" y="1535805"/>
              <a:ext cx="13716000" cy="13716001"/>
            </a:xfrm>
            <a:prstGeom prst="ellipse">
              <a:avLst/>
            </a:prstGeom>
            <a:gradFill flip="none" rotWithShape="1">
              <a:gsLst>
                <a:gs pos="0">
                  <a:srgbClr val="08BC08">
                    <a:alpha val="18443"/>
                  </a:srgbClr>
                </a:gs>
                <a:gs pos="100000">
                  <a:srgbClr val="08BC08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7" name="Кружок"/>
            <p:cNvSpPr/>
            <p:nvPr/>
          </p:nvSpPr>
          <p:spPr>
            <a:xfrm>
              <a:off x="6022436" y="6825798"/>
              <a:ext cx="13716001" cy="13716001"/>
            </a:xfrm>
            <a:prstGeom prst="ellipse">
              <a:avLst/>
            </a:prstGeom>
            <a:gradFill flip="none" rotWithShape="1">
              <a:gsLst>
                <a:gs pos="0">
                  <a:srgbClr val="31C2A7">
                    <a:alpha val="18601"/>
                  </a:srgbClr>
                </a:gs>
                <a:gs pos="100000">
                  <a:srgbClr val="209F6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8" name="Кружок"/>
            <p:cNvSpPr/>
            <p:nvPr/>
          </p:nvSpPr>
          <p:spPr>
            <a:xfrm>
              <a:off x="13690280" y="0"/>
              <a:ext cx="13716001" cy="13716000"/>
            </a:xfrm>
            <a:prstGeom prst="ellipse">
              <a:avLst/>
            </a:prstGeom>
            <a:gradFill flip="none" rotWithShape="1">
              <a:gsLst>
                <a:gs pos="566">
                  <a:srgbClr val="1164C0">
                    <a:alpha val="19073"/>
                  </a:srgbClr>
                </a:gs>
                <a:gs pos="100000">
                  <a:srgbClr val="1164C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Сгруппировать"/>
          <p:cNvGrpSpPr/>
          <p:nvPr/>
        </p:nvGrpSpPr>
        <p:grpSpPr>
          <a:xfrm flipH="1">
            <a:off x="-1144554" y="-5199863"/>
            <a:ext cx="25010482" cy="25169378"/>
            <a:chOff x="0" y="0"/>
            <a:chExt cx="25010480" cy="25169376"/>
          </a:xfrm>
        </p:grpSpPr>
        <p:sp>
          <p:nvSpPr>
            <p:cNvPr id="37" name="Кружок"/>
            <p:cNvSpPr/>
            <p:nvPr/>
          </p:nvSpPr>
          <p:spPr>
            <a:xfrm>
              <a:off x="0" y="11453376"/>
              <a:ext cx="13716000" cy="13716001"/>
            </a:xfrm>
            <a:prstGeom prst="ellipse">
              <a:avLst/>
            </a:prstGeom>
            <a:gradFill flip="none" rotWithShape="1">
              <a:gsLst>
                <a:gs pos="0">
                  <a:srgbClr val="08BC08">
                    <a:alpha val="18443"/>
                  </a:srgbClr>
                </a:gs>
                <a:gs pos="100000">
                  <a:srgbClr val="08BC08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" name="Кружок"/>
            <p:cNvSpPr/>
            <p:nvPr/>
          </p:nvSpPr>
          <p:spPr>
            <a:xfrm>
              <a:off x="4987886" y="0"/>
              <a:ext cx="13716001" cy="13716000"/>
            </a:xfrm>
            <a:prstGeom prst="ellipse">
              <a:avLst/>
            </a:prstGeom>
            <a:gradFill flip="none" rotWithShape="1">
              <a:gsLst>
                <a:gs pos="0">
                  <a:srgbClr val="31C2A7">
                    <a:alpha val="18601"/>
                  </a:srgbClr>
                </a:gs>
                <a:gs pos="100000">
                  <a:srgbClr val="209F6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9" name="Кружок"/>
            <p:cNvSpPr/>
            <p:nvPr/>
          </p:nvSpPr>
          <p:spPr>
            <a:xfrm>
              <a:off x="11294480" y="3955297"/>
              <a:ext cx="13716001" cy="13716001"/>
            </a:xfrm>
            <a:prstGeom prst="ellipse">
              <a:avLst/>
            </a:prstGeom>
            <a:gradFill flip="none" rotWithShape="1">
              <a:gsLst>
                <a:gs pos="566">
                  <a:srgbClr val="1164C0">
                    <a:alpha val="19073"/>
                  </a:srgbClr>
                </a:gs>
                <a:gs pos="100000">
                  <a:srgbClr val="1164C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Сгруппировать"/>
          <p:cNvGrpSpPr/>
          <p:nvPr/>
        </p:nvGrpSpPr>
        <p:grpSpPr>
          <a:xfrm rot="10800000">
            <a:off x="-1562533" y="-2469690"/>
            <a:ext cx="27715360" cy="20277224"/>
            <a:chOff x="0" y="0"/>
            <a:chExt cx="27715359" cy="20277222"/>
          </a:xfrm>
        </p:grpSpPr>
        <p:sp>
          <p:nvSpPr>
            <p:cNvPr id="48" name="Кружок"/>
            <p:cNvSpPr/>
            <p:nvPr/>
          </p:nvSpPr>
          <p:spPr>
            <a:xfrm>
              <a:off x="0" y="1271229"/>
              <a:ext cx="13716000" cy="13716001"/>
            </a:xfrm>
            <a:prstGeom prst="ellipse">
              <a:avLst/>
            </a:prstGeom>
            <a:gradFill flip="none" rotWithShape="1">
              <a:gsLst>
                <a:gs pos="0">
                  <a:srgbClr val="08BC08">
                    <a:alpha val="18443"/>
                  </a:srgbClr>
                </a:gs>
                <a:gs pos="100000">
                  <a:srgbClr val="08BC08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9" name="Кружок"/>
            <p:cNvSpPr/>
            <p:nvPr/>
          </p:nvSpPr>
          <p:spPr>
            <a:xfrm>
              <a:off x="13999359" y="0"/>
              <a:ext cx="13716001" cy="13716000"/>
            </a:xfrm>
            <a:prstGeom prst="ellipse">
              <a:avLst/>
            </a:prstGeom>
            <a:gradFill flip="none" rotWithShape="1">
              <a:gsLst>
                <a:gs pos="0">
                  <a:srgbClr val="31C2A7">
                    <a:alpha val="18601"/>
                  </a:srgbClr>
                </a:gs>
                <a:gs pos="100000">
                  <a:srgbClr val="209F6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0" name="Кружок"/>
            <p:cNvSpPr/>
            <p:nvPr/>
          </p:nvSpPr>
          <p:spPr>
            <a:xfrm>
              <a:off x="6858000" y="6561222"/>
              <a:ext cx="13716000" cy="13716001"/>
            </a:xfrm>
            <a:prstGeom prst="ellipse">
              <a:avLst/>
            </a:prstGeom>
            <a:gradFill flip="none" rotWithShape="1">
              <a:gsLst>
                <a:gs pos="566">
                  <a:srgbClr val="1164C0">
                    <a:alpha val="19073"/>
                  </a:srgbClr>
                </a:gs>
                <a:gs pos="100000">
                  <a:srgbClr val="1164C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Сгруппировать"/>
          <p:cNvGrpSpPr/>
          <p:nvPr/>
        </p:nvGrpSpPr>
        <p:grpSpPr>
          <a:xfrm rot="10800000" flipH="1">
            <a:off x="-2518097" y="-6519004"/>
            <a:ext cx="21773545" cy="27432001"/>
            <a:chOff x="0" y="0"/>
            <a:chExt cx="21773544" cy="27432000"/>
          </a:xfrm>
        </p:grpSpPr>
        <p:sp>
          <p:nvSpPr>
            <p:cNvPr id="70" name="Кружок"/>
            <p:cNvSpPr/>
            <p:nvPr/>
          </p:nvSpPr>
          <p:spPr>
            <a:xfrm>
              <a:off x="0" y="13716000"/>
              <a:ext cx="13716000" cy="13716001"/>
            </a:xfrm>
            <a:prstGeom prst="ellipse">
              <a:avLst/>
            </a:prstGeom>
            <a:gradFill flip="none" rotWithShape="1">
              <a:gsLst>
                <a:gs pos="0">
                  <a:srgbClr val="08BC08">
                    <a:alpha val="18443"/>
                  </a:srgbClr>
                </a:gs>
                <a:gs pos="100000">
                  <a:srgbClr val="08BC08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1" name="Кружок"/>
            <p:cNvSpPr/>
            <p:nvPr/>
          </p:nvSpPr>
          <p:spPr>
            <a:xfrm>
              <a:off x="2432326" y="0"/>
              <a:ext cx="13716001" cy="13716000"/>
            </a:xfrm>
            <a:prstGeom prst="ellipse">
              <a:avLst/>
            </a:prstGeom>
            <a:gradFill flip="none" rotWithShape="1">
              <a:gsLst>
                <a:gs pos="0">
                  <a:srgbClr val="31C2A7">
                    <a:alpha val="18601"/>
                  </a:srgbClr>
                </a:gs>
                <a:gs pos="100000">
                  <a:srgbClr val="209F6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2" name="Кружок"/>
            <p:cNvSpPr/>
            <p:nvPr/>
          </p:nvSpPr>
          <p:spPr>
            <a:xfrm>
              <a:off x="8057544" y="9195436"/>
              <a:ext cx="13716001" cy="13716001"/>
            </a:xfrm>
            <a:prstGeom prst="ellipse">
              <a:avLst/>
            </a:prstGeom>
            <a:gradFill flip="none" rotWithShape="1">
              <a:gsLst>
                <a:gs pos="566">
                  <a:srgbClr val="1164C0">
                    <a:alpha val="19073"/>
                  </a:srgbClr>
                </a:gs>
                <a:gs pos="100000">
                  <a:srgbClr val="1164C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Сгруппировать"/>
          <p:cNvGrpSpPr/>
          <p:nvPr/>
        </p:nvGrpSpPr>
        <p:grpSpPr>
          <a:xfrm rot="2700000">
            <a:off x="7935075" y="-3905712"/>
            <a:ext cx="21773544" cy="27432001"/>
            <a:chOff x="0" y="0"/>
            <a:chExt cx="21773544" cy="27432000"/>
          </a:xfrm>
        </p:grpSpPr>
        <p:sp>
          <p:nvSpPr>
            <p:cNvPr id="81" name="Кружок"/>
            <p:cNvSpPr/>
            <p:nvPr/>
          </p:nvSpPr>
          <p:spPr>
            <a:xfrm>
              <a:off x="0" y="13716000"/>
              <a:ext cx="13716000" cy="13716001"/>
            </a:xfrm>
            <a:prstGeom prst="ellipse">
              <a:avLst/>
            </a:prstGeom>
            <a:gradFill flip="none" rotWithShape="1">
              <a:gsLst>
                <a:gs pos="0">
                  <a:srgbClr val="08BC08">
                    <a:alpha val="18443"/>
                  </a:srgbClr>
                </a:gs>
                <a:gs pos="100000">
                  <a:srgbClr val="08BC08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2" name="Кружок"/>
            <p:cNvSpPr/>
            <p:nvPr/>
          </p:nvSpPr>
          <p:spPr>
            <a:xfrm>
              <a:off x="2432326" y="0"/>
              <a:ext cx="13716001" cy="13716000"/>
            </a:xfrm>
            <a:prstGeom prst="ellipse">
              <a:avLst/>
            </a:prstGeom>
            <a:gradFill flip="none" rotWithShape="1">
              <a:gsLst>
                <a:gs pos="0">
                  <a:srgbClr val="31C2A7">
                    <a:alpha val="18601"/>
                  </a:srgbClr>
                </a:gs>
                <a:gs pos="100000">
                  <a:srgbClr val="209F6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3" name="Кружок"/>
            <p:cNvSpPr/>
            <p:nvPr/>
          </p:nvSpPr>
          <p:spPr>
            <a:xfrm>
              <a:off x="8057544" y="9195436"/>
              <a:ext cx="13716001" cy="13716001"/>
            </a:xfrm>
            <a:prstGeom prst="ellipse">
              <a:avLst/>
            </a:prstGeom>
            <a:gradFill flip="none" rotWithShape="1">
              <a:gsLst>
                <a:gs pos="566">
                  <a:srgbClr val="1164C0">
                    <a:alpha val="19073"/>
                  </a:srgbClr>
                </a:gs>
                <a:gs pos="100000">
                  <a:srgbClr val="1164C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Сгруппировать"/>
          <p:cNvGrpSpPr/>
          <p:nvPr/>
        </p:nvGrpSpPr>
        <p:grpSpPr>
          <a:xfrm>
            <a:off x="-1562533" y="-2469690"/>
            <a:ext cx="27715360" cy="20277224"/>
            <a:chOff x="0" y="0"/>
            <a:chExt cx="27715359" cy="20277222"/>
          </a:xfrm>
        </p:grpSpPr>
        <p:sp>
          <p:nvSpPr>
            <p:cNvPr id="103" name="Кружок"/>
            <p:cNvSpPr/>
            <p:nvPr/>
          </p:nvSpPr>
          <p:spPr>
            <a:xfrm>
              <a:off x="0" y="1271229"/>
              <a:ext cx="13716000" cy="13716001"/>
            </a:xfrm>
            <a:prstGeom prst="ellipse">
              <a:avLst/>
            </a:prstGeom>
            <a:gradFill flip="none" rotWithShape="1">
              <a:gsLst>
                <a:gs pos="0">
                  <a:srgbClr val="08BC08">
                    <a:alpha val="18443"/>
                  </a:srgbClr>
                </a:gs>
                <a:gs pos="100000">
                  <a:srgbClr val="08BC08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4" name="Кружок"/>
            <p:cNvSpPr/>
            <p:nvPr/>
          </p:nvSpPr>
          <p:spPr>
            <a:xfrm>
              <a:off x="13999359" y="0"/>
              <a:ext cx="13716001" cy="13716000"/>
            </a:xfrm>
            <a:prstGeom prst="ellipse">
              <a:avLst/>
            </a:prstGeom>
            <a:gradFill flip="none" rotWithShape="1">
              <a:gsLst>
                <a:gs pos="0">
                  <a:srgbClr val="31C2A7">
                    <a:alpha val="18601"/>
                  </a:srgbClr>
                </a:gs>
                <a:gs pos="100000">
                  <a:srgbClr val="209F6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5" name="Кружок"/>
            <p:cNvSpPr/>
            <p:nvPr/>
          </p:nvSpPr>
          <p:spPr>
            <a:xfrm>
              <a:off x="6858000" y="6561222"/>
              <a:ext cx="13716000" cy="13716001"/>
            </a:xfrm>
            <a:prstGeom prst="ellipse">
              <a:avLst/>
            </a:prstGeom>
            <a:gradFill flip="none" rotWithShape="1">
              <a:gsLst>
                <a:gs pos="566">
                  <a:srgbClr val="1164C0">
                    <a:alpha val="19073"/>
                  </a:srgbClr>
                </a:gs>
                <a:gs pos="100000">
                  <a:srgbClr val="1164C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10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Сгруппировать"/>
          <p:cNvGrpSpPr/>
          <p:nvPr/>
        </p:nvGrpSpPr>
        <p:grpSpPr>
          <a:xfrm rot="10800000">
            <a:off x="5578827" y="-7752254"/>
            <a:ext cx="23043544" cy="28194001"/>
            <a:chOff x="0" y="0"/>
            <a:chExt cx="23043544" cy="28194000"/>
          </a:xfrm>
        </p:grpSpPr>
        <p:sp>
          <p:nvSpPr>
            <p:cNvPr id="114" name="Кружок"/>
            <p:cNvSpPr/>
            <p:nvPr/>
          </p:nvSpPr>
          <p:spPr>
            <a:xfrm>
              <a:off x="0" y="14478000"/>
              <a:ext cx="13716000" cy="13716001"/>
            </a:xfrm>
            <a:prstGeom prst="ellipse">
              <a:avLst/>
            </a:prstGeom>
            <a:gradFill flip="none" rotWithShape="1">
              <a:gsLst>
                <a:gs pos="0">
                  <a:srgbClr val="08BC08">
                    <a:alpha val="18443"/>
                  </a:srgbClr>
                </a:gs>
                <a:gs pos="100000">
                  <a:srgbClr val="08BC08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5" name="Кружок"/>
            <p:cNvSpPr/>
            <p:nvPr/>
          </p:nvSpPr>
          <p:spPr>
            <a:xfrm>
              <a:off x="3702326" y="0"/>
              <a:ext cx="13716001" cy="13716000"/>
            </a:xfrm>
            <a:prstGeom prst="ellipse">
              <a:avLst/>
            </a:prstGeom>
            <a:gradFill flip="none" rotWithShape="1">
              <a:gsLst>
                <a:gs pos="0">
                  <a:srgbClr val="31C2A7">
                    <a:alpha val="18601"/>
                  </a:srgbClr>
                </a:gs>
                <a:gs pos="100000">
                  <a:srgbClr val="209F6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6" name="Кружок"/>
            <p:cNvSpPr/>
            <p:nvPr/>
          </p:nvSpPr>
          <p:spPr>
            <a:xfrm>
              <a:off x="9327544" y="9195436"/>
              <a:ext cx="13716001" cy="13716001"/>
            </a:xfrm>
            <a:prstGeom prst="ellipse">
              <a:avLst/>
            </a:prstGeom>
            <a:gradFill flip="none" rotWithShape="1">
              <a:gsLst>
                <a:gs pos="566">
                  <a:srgbClr val="1164C0">
                    <a:alpha val="19073"/>
                  </a:srgbClr>
                </a:gs>
                <a:gs pos="100000">
                  <a:srgbClr val="1164C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11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38509" y="857250"/>
            <a:ext cx="21906982" cy="499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524000" y="3745489"/>
            <a:ext cx="10477500" cy="8256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  <p:sldLayoutId id="2147483656" r:id="rId5"/>
    <p:sldLayoutId id="2147483658" r:id="rId6"/>
    <p:sldLayoutId id="2147483659" r:id="rId7"/>
  </p:sldLayoutIdLst>
  <p:transition spd="med"/>
  <p:txStyles>
    <p:titleStyle>
      <a:lvl1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0" b="0" i="0" u="none" strike="noStrike" cap="none" spc="-600" baseline="0">
          <a:solidFill>
            <a:srgbClr val="000000"/>
          </a:solidFill>
          <a:uFillTx/>
          <a:latin typeface="SB Sans Display Semibold"/>
          <a:ea typeface="SB Sans Display Semibold"/>
          <a:cs typeface="SB Sans Display Semibold"/>
          <a:sym typeface="SB Sans Display Semibold"/>
        </a:defRPr>
      </a:lvl1pPr>
      <a:lvl2pPr marL="0" marR="0" indent="4572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0" b="0" i="0" u="none" strike="noStrike" cap="none" spc="-600" baseline="0">
          <a:solidFill>
            <a:srgbClr val="000000"/>
          </a:solidFill>
          <a:uFillTx/>
          <a:latin typeface="SB Sans Display Semibold"/>
          <a:ea typeface="SB Sans Display Semibold"/>
          <a:cs typeface="SB Sans Display Semibold"/>
          <a:sym typeface="SB Sans Display Semibold"/>
        </a:defRPr>
      </a:lvl2pPr>
      <a:lvl3pPr marL="0" marR="0" indent="9144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0" b="0" i="0" u="none" strike="noStrike" cap="none" spc="-600" baseline="0">
          <a:solidFill>
            <a:srgbClr val="000000"/>
          </a:solidFill>
          <a:uFillTx/>
          <a:latin typeface="SB Sans Display Semibold"/>
          <a:ea typeface="SB Sans Display Semibold"/>
          <a:cs typeface="SB Sans Display Semibold"/>
          <a:sym typeface="SB Sans Display Semibold"/>
        </a:defRPr>
      </a:lvl3pPr>
      <a:lvl4pPr marL="0" marR="0" indent="13716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0" b="0" i="0" u="none" strike="noStrike" cap="none" spc="-600" baseline="0">
          <a:solidFill>
            <a:srgbClr val="000000"/>
          </a:solidFill>
          <a:uFillTx/>
          <a:latin typeface="SB Sans Display Semibold"/>
          <a:ea typeface="SB Sans Display Semibold"/>
          <a:cs typeface="SB Sans Display Semibold"/>
          <a:sym typeface="SB Sans Display Semibold"/>
        </a:defRPr>
      </a:lvl4pPr>
      <a:lvl5pPr marL="0" marR="0" indent="18288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0" b="0" i="0" u="none" strike="noStrike" cap="none" spc="-600" baseline="0">
          <a:solidFill>
            <a:srgbClr val="000000"/>
          </a:solidFill>
          <a:uFillTx/>
          <a:latin typeface="SB Sans Display Semibold"/>
          <a:ea typeface="SB Sans Display Semibold"/>
          <a:cs typeface="SB Sans Display Semibold"/>
          <a:sym typeface="SB Sans Display Semibold"/>
        </a:defRPr>
      </a:lvl5pPr>
      <a:lvl6pPr marL="0" marR="0" indent="22860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0" b="0" i="0" u="none" strike="noStrike" cap="none" spc="-600" baseline="0">
          <a:solidFill>
            <a:srgbClr val="000000"/>
          </a:solidFill>
          <a:uFillTx/>
          <a:latin typeface="SB Sans Display Semibold"/>
          <a:ea typeface="SB Sans Display Semibold"/>
          <a:cs typeface="SB Sans Display Semibold"/>
          <a:sym typeface="SB Sans Display Semibold"/>
        </a:defRPr>
      </a:lvl6pPr>
      <a:lvl7pPr marL="0" marR="0" indent="27432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0" b="0" i="0" u="none" strike="noStrike" cap="none" spc="-600" baseline="0">
          <a:solidFill>
            <a:srgbClr val="000000"/>
          </a:solidFill>
          <a:uFillTx/>
          <a:latin typeface="SB Sans Display Semibold"/>
          <a:ea typeface="SB Sans Display Semibold"/>
          <a:cs typeface="SB Sans Display Semibold"/>
          <a:sym typeface="SB Sans Display Semibold"/>
        </a:defRPr>
      </a:lvl7pPr>
      <a:lvl8pPr marL="0" marR="0" indent="32004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0" b="0" i="0" u="none" strike="noStrike" cap="none" spc="-600" baseline="0">
          <a:solidFill>
            <a:srgbClr val="000000"/>
          </a:solidFill>
          <a:uFillTx/>
          <a:latin typeface="SB Sans Display Semibold"/>
          <a:ea typeface="SB Sans Display Semibold"/>
          <a:cs typeface="SB Sans Display Semibold"/>
          <a:sym typeface="SB Sans Display Semibold"/>
        </a:defRPr>
      </a:lvl8pPr>
      <a:lvl9pPr marL="0" marR="0" indent="36576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0" b="0" i="0" u="none" strike="noStrike" cap="none" spc="-600" baseline="0">
          <a:solidFill>
            <a:srgbClr val="000000"/>
          </a:solidFill>
          <a:uFillTx/>
          <a:latin typeface="SB Sans Display Semibold"/>
          <a:ea typeface="SB Sans Display Semibold"/>
          <a:cs typeface="SB Sans Display Semibold"/>
          <a:sym typeface="SB Sans Display Semibold"/>
        </a:defRPr>
      </a:lvl9pPr>
    </p:titleStyle>
    <p:bodyStyle>
      <a:lvl1pPr marL="0" marR="0" indent="0" algn="l" defTabSz="243833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609600" algn="l" defTabSz="243833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1219200" algn="l" defTabSz="243833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828800" algn="l" defTabSz="243833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2438400" algn="l" defTabSz="243833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Заголовок"/>
          <p:cNvSpPr txBox="1"/>
          <p:nvPr/>
        </p:nvSpPr>
        <p:spPr>
          <a:xfrm>
            <a:off x="25401" y="4284078"/>
            <a:ext cx="24333200" cy="2682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20000" spc="-600">
                <a:gradFill flip="none" rotWithShape="1">
                  <a:gsLst>
                    <a:gs pos="0">
                      <a:srgbClr val="34E234"/>
                    </a:gs>
                    <a:gs pos="19133">
                      <a:srgbClr val="9DCD25"/>
                    </a:gs>
                    <a:gs pos="39357">
                      <a:srgbClr val="F2E800"/>
                    </a:gs>
                    <a:gs pos="58861">
                      <a:srgbClr val="9DCD25"/>
                    </a:gs>
                    <a:gs pos="79839">
                      <a:srgbClr val="00A4E0"/>
                    </a:gs>
                    <a:gs pos="100000">
                      <a:srgbClr val="0086D0"/>
                    </a:gs>
                  </a:gsLst>
                  <a:lin ang="3000000" scaled="0"/>
                </a:gradFill>
                <a:latin typeface="SB Sans Display Light"/>
                <a:ea typeface="SB Sans Display Light"/>
                <a:cs typeface="SB Sans Display Light"/>
                <a:sym typeface="SB Sans Display Light"/>
              </a:defRPr>
            </a:lvl1pPr>
          </a:lstStyle>
          <a:p>
            <a:r>
              <a:rPr lang="ru-RU" sz="11600" dirty="0"/>
              <a:t>Основы </a:t>
            </a:r>
            <a:r>
              <a:rPr lang="en-US" sz="11600" dirty="0"/>
              <a:t>esp32</a:t>
            </a:r>
            <a:endParaRPr lang="ru-RU" sz="11600" dirty="0"/>
          </a:p>
          <a:p>
            <a:r>
              <a:rPr lang="ru-RU" sz="11600" dirty="0" err="1"/>
              <a:t>Мастеркласс</a:t>
            </a:r>
            <a:endParaRPr lang="en-US" sz="11600" dirty="0"/>
          </a:p>
        </p:txBody>
      </p:sp>
      <p:pic>
        <p:nvPicPr>
          <p:cNvPr id="128" name="logo_sber_white.png" descr="logo_sber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042" y="1714500"/>
            <a:ext cx="2305845" cy="63197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Влад Крейнин…"/>
          <p:cNvSpPr txBox="1"/>
          <p:nvPr/>
        </p:nvSpPr>
        <p:spPr>
          <a:xfrm>
            <a:off x="12239511" y="9225684"/>
            <a:ext cx="5845288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b">
            <a:spAutoFit/>
          </a:bodyPr>
          <a:lstStyle/>
          <a:p>
            <a:pPr algn="r" defTabSz="825500">
              <a:defRPr sz="2000" spc="-19">
                <a:solidFill>
                  <a:srgbClr val="FFFFFF"/>
                </a:solidFill>
                <a:latin typeface="SB Sans Text Semibold"/>
                <a:ea typeface="SB Sans Text Semibold"/>
                <a:cs typeface="SB Sans Text Semibold"/>
                <a:sym typeface="SB Sans Text Semibold"/>
              </a:defRPr>
            </a:pPr>
            <a:r>
              <a:rPr lang="ru-RU" sz="3200" dirty="0"/>
              <a:t>Семён Тараканов</a:t>
            </a:r>
            <a:endParaRPr sz="3200" dirty="0"/>
          </a:p>
          <a:p>
            <a:pPr algn="r" defTabSz="825500">
              <a:defRPr sz="2000" spc="-19">
                <a:solidFill>
                  <a:srgbClr val="FFFFF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3200" dirty="0"/>
              <a:t>Умный дом </a:t>
            </a:r>
            <a:r>
              <a:rPr lang="en-US" sz="3200" dirty="0"/>
              <a:t>Salute Devices</a:t>
            </a:r>
          </a:p>
          <a:p>
            <a:pPr algn="r" defTabSz="825500">
              <a:defRPr sz="2000" spc="-19">
                <a:solidFill>
                  <a:srgbClr val="FFFFF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en-US" sz="3200" dirty="0" err="1"/>
              <a:t>tg</a:t>
            </a:r>
            <a:r>
              <a:rPr lang="en-US" sz="3200" dirty="0"/>
              <a:t>: @</a:t>
            </a:r>
            <a:r>
              <a:rPr lang="en-US" sz="3200" dirty="0" err="1"/>
              <a:t>SemyonTarakanov</a:t>
            </a:r>
            <a:endParaRPr lang="en-US" sz="3200" dirty="0"/>
          </a:p>
          <a:p>
            <a:pPr algn="r" defTabSz="825500">
              <a:defRPr sz="2000" spc="-19">
                <a:solidFill>
                  <a:srgbClr val="FFFFF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endParaRPr sz="3200" dirty="0"/>
          </a:p>
        </p:txBody>
      </p:sp>
      <p:grpSp>
        <p:nvGrpSpPr>
          <p:cNvPr id="132" name="Сгруппировать"/>
          <p:cNvGrpSpPr/>
          <p:nvPr/>
        </p:nvGrpSpPr>
        <p:grpSpPr>
          <a:xfrm>
            <a:off x="12192000" y="-857250"/>
            <a:ext cx="1524000" cy="857250"/>
            <a:chOff x="0" y="0"/>
            <a:chExt cx="1524000" cy="857250"/>
          </a:xfrm>
        </p:grpSpPr>
        <p:sp>
          <p:nvSpPr>
            <p:cNvPr id="130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34E234">
                <a:alpha val="5017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31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35" name="Сгруппировать"/>
          <p:cNvGrpSpPr/>
          <p:nvPr/>
        </p:nvGrpSpPr>
        <p:grpSpPr>
          <a:xfrm>
            <a:off x="10668000" y="-1714500"/>
            <a:ext cx="1524000" cy="857250"/>
            <a:chOff x="0" y="0"/>
            <a:chExt cx="1524000" cy="857250"/>
          </a:xfrm>
        </p:grpSpPr>
        <p:sp>
          <p:nvSpPr>
            <p:cNvPr id="133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34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38" name="Сгруппировать"/>
          <p:cNvGrpSpPr/>
          <p:nvPr/>
        </p:nvGrpSpPr>
        <p:grpSpPr>
          <a:xfrm>
            <a:off x="13716000" y="-1714500"/>
            <a:ext cx="1524000" cy="857250"/>
            <a:chOff x="0" y="0"/>
            <a:chExt cx="1524000" cy="857250"/>
          </a:xfrm>
        </p:grpSpPr>
        <p:sp>
          <p:nvSpPr>
            <p:cNvPr id="136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37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41" name="Сгруппировать"/>
          <p:cNvGrpSpPr/>
          <p:nvPr/>
        </p:nvGrpSpPr>
        <p:grpSpPr>
          <a:xfrm>
            <a:off x="9144000" y="-857250"/>
            <a:ext cx="1524000" cy="857250"/>
            <a:chOff x="0" y="0"/>
            <a:chExt cx="1524000" cy="857250"/>
          </a:xfrm>
        </p:grpSpPr>
        <p:sp>
          <p:nvSpPr>
            <p:cNvPr id="139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0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44" name="Сгруппировать"/>
          <p:cNvGrpSpPr/>
          <p:nvPr/>
        </p:nvGrpSpPr>
        <p:grpSpPr>
          <a:xfrm>
            <a:off x="7620000" y="-1714500"/>
            <a:ext cx="1524000" cy="857250"/>
            <a:chOff x="0" y="0"/>
            <a:chExt cx="1524000" cy="857250"/>
          </a:xfrm>
        </p:grpSpPr>
        <p:sp>
          <p:nvSpPr>
            <p:cNvPr id="142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3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47" name="Сгруппировать"/>
          <p:cNvGrpSpPr/>
          <p:nvPr/>
        </p:nvGrpSpPr>
        <p:grpSpPr>
          <a:xfrm>
            <a:off x="6096000" y="-857250"/>
            <a:ext cx="1524000" cy="857250"/>
            <a:chOff x="0" y="0"/>
            <a:chExt cx="1524000" cy="857250"/>
          </a:xfrm>
        </p:grpSpPr>
        <p:sp>
          <p:nvSpPr>
            <p:cNvPr id="145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6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50" name="Сгруппировать"/>
          <p:cNvGrpSpPr/>
          <p:nvPr/>
        </p:nvGrpSpPr>
        <p:grpSpPr>
          <a:xfrm>
            <a:off x="4572000" y="-1714500"/>
            <a:ext cx="1524000" cy="857250"/>
            <a:chOff x="0" y="0"/>
            <a:chExt cx="1524000" cy="857250"/>
          </a:xfrm>
        </p:grpSpPr>
        <p:sp>
          <p:nvSpPr>
            <p:cNvPr id="148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9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53" name="Сгруппировать"/>
          <p:cNvGrpSpPr/>
          <p:nvPr/>
        </p:nvGrpSpPr>
        <p:grpSpPr>
          <a:xfrm>
            <a:off x="3048000" y="-857250"/>
            <a:ext cx="1524000" cy="857250"/>
            <a:chOff x="0" y="0"/>
            <a:chExt cx="1524000" cy="857250"/>
          </a:xfrm>
        </p:grpSpPr>
        <p:sp>
          <p:nvSpPr>
            <p:cNvPr id="151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52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56" name="Сгруппировать"/>
          <p:cNvGrpSpPr/>
          <p:nvPr/>
        </p:nvGrpSpPr>
        <p:grpSpPr>
          <a:xfrm>
            <a:off x="1524000" y="-1714500"/>
            <a:ext cx="1524000" cy="857250"/>
            <a:chOff x="0" y="0"/>
            <a:chExt cx="1524000" cy="857250"/>
          </a:xfrm>
        </p:grpSpPr>
        <p:sp>
          <p:nvSpPr>
            <p:cNvPr id="154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55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59" name="Сгруппировать"/>
          <p:cNvGrpSpPr/>
          <p:nvPr/>
        </p:nvGrpSpPr>
        <p:grpSpPr>
          <a:xfrm>
            <a:off x="0" y="-857250"/>
            <a:ext cx="1524001" cy="857250"/>
            <a:chOff x="0" y="0"/>
            <a:chExt cx="1524000" cy="857250"/>
          </a:xfrm>
        </p:grpSpPr>
        <p:sp>
          <p:nvSpPr>
            <p:cNvPr id="157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58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62" name="Сгруппировать"/>
          <p:cNvGrpSpPr/>
          <p:nvPr/>
        </p:nvGrpSpPr>
        <p:grpSpPr>
          <a:xfrm>
            <a:off x="16764000" y="-1714500"/>
            <a:ext cx="1524000" cy="857250"/>
            <a:chOff x="0" y="0"/>
            <a:chExt cx="1524000" cy="857250"/>
          </a:xfrm>
        </p:grpSpPr>
        <p:sp>
          <p:nvSpPr>
            <p:cNvPr id="160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1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65" name="Сгруппировать"/>
          <p:cNvGrpSpPr/>
          <p:nvPr/>
        </p:nvGrpSpPr>
        <p:grpSpPr>
          <a:xfrm>
            <a:off x="15240000" y="-857250"/>
            <a:ext cx="1524000" cy="857250"/>
            <a:chOff x="0" y="0"/>
            <a:chExt cx="1524000" cy="857250"/>
          </a:xfrm>
        </p:grpSpPr>
        <p:sp>
          <p:nvSpPr>
            <p:cNvPr id="163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4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68" name="Сгруппировать"/>
          <p:cNvGrpSpPr/>
          <p:nvPr/>
        </p:nvGrpSpPr>
        <p:grpSpPr>
          <a:xfrm>
            <a:off x="19812000" y="-1714500"/>
            <a:ext cx="1524000" cy="857250"/>
            <a:chOff x="0" y="0"/>
            <a:chExt cx="1524000" cy="857250"/>
          </a:xfrm>
        </p:grpSpPr>
        <p:sp>
          <p:nvSpPr>
            <p:cNvPr id="166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7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71" name="Сгруппировать"/>
          <p:cNvGrpSpPr/>
          <p:nvPr/>
        </p:nvGrpSpPr>
        <p:grpSpPr>
          <a:xfrm>
            <a:off x="18288000" y="-857250"/>
            <a:ext cx="1524000" cy="857250"/>
            <a:chOff x="0" y="0"/>
            <a:chExt cx="1524000" cy="857250"/>
          </a:xfrm>
        </p:grpSpPr>
        <p:sp>
          <p:nvSpPr>
            <p:cNvPr id="169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0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74" name="Сгруппировать"/>
          <p:cNvGrpSpPr/>
          <p:nvPr/>
        </p:nvGrpSpPr>
        <p:grpSpPr>
          <a:xfrm>
            <a:off x="22860000" y="-1714500"/>
            <a:ext cx="1524000" cy="857250"/>
            <a:chOff x="0" y="0"/>
            <a:chExt cx="1524000" cy="857250"/>
          </a:xfrm>
        </p:grpSpPr>
        <p:sp>
          <p:nvSpPr>
            <p:cNvPr id="172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3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77" name="Сгруппировать"/>
          <p:cNvGrpSpPr/>
          <p:nvPr/>
        </p:nvGrpSpPr>
        <p:grpSpPr>
          <a:xfrm>
            <a:off x="21336000" y="-857250"/>
            <a:ext cx="1524000" cy="857250"/>
            <a:chOff x="0" y="0"/>
            <a:chExt cx="1524000" cy="857250"/>
          </a:xfrm>
        </p:grpSpPr>
        <p:sp>
          <p:nvSpPr>
            <p:cNvPr id="175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6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80" name="Сгруппировать"/>
          <p:cNvGrpSpPr/>
          <p:nvPr/>
        </p:nvGrpSpPr>
        <p:grpSpPr>
          <a:xfrm>
            <a:off x="-1524000" y="0"/>
            <a:ext cx="1524000" cy="857251"/>
            <a:chOff x="0" y="0"/>
            <a:chExt cx="1524000" cy="857250"/>
          </a:xfrm>
        </p:grpSpPr>
        <p:sp>
          <p:nvSpPr>
            <p:cNvPr id="178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9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83" name="Сгруппировать"/>
          <p:cNvGrpSpPr/>
          <p:nvPr/>
        </p:nvGrpSpPr>
        <p:grpSpPr>
          <a:xfrm>
            <a:off x="-1524000" y="12858750"/>
            <a:ext cx="1524000" cy="857250"/>
            <a:chOff x="0" y="0"/>
            <a:chExt cx="1524000" cy="857250"/>
          </a:xfrm>
        </p:grpSpPr>
        <p:sp>
          <p:nvSpPr>
            <p:cNvPr id="181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2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86" name="Сгруппировать"/>
          <p:cNvGrpSpPr/>
          <p:nvPr/>
        </p:nvGrpSpPr>
        <p:grpSpPr>
          <a:xfrm>
            <a:off x="-1651000" y="12001500"/>
            <a:ext cx="1524000" cy="857250"/>
            <a:chOff x="0" y="0"/>
            <a:chExt cx="1524000" cy="857250"/>
          </a:xfrm>
        </p:grpSpPr>
        <p:sp>
          <p:nvSpPr>
            <p:cNvPr id="184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5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A2436A-42CA-ABCD-9694-07D1C5AEF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7268017"/>
            <a:ext cx="5048738" cy="602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01EBC7-C1DE-2E87-8695-104B415586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56" t="17285" r="18167" b="44819"/>
          <a:stretch/>
        </p:blipFill>
        <p:spPr>
          <a:xfrm>
            <a:off x="15777518" y="10832499"/>
            <a:ext cx="2307281" cy="2461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45A1A4-1260-0900-872B-93A351461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44" y="10985455"/>
            <a:ext cx="2308712" cy="230871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6B4D09-2A16-F667-66A5-E2B84BD11B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74" y="10985455"/>
            <a:ext cx="2345652" cy="2308712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10" name="Влад Крейнин…">
            <a:extLst>
              <a:ext uri="{FF2B5EF4-FFF2-40B4-BE49-F238E27FC236}">
                <a16:creationId xmlns:a16="http://schemas.microsoft.com/office/drawing/2014/main" id="{8C5B2C9E-8ADE-3D33-5A08-5F9438A0346B}"/>
              </a:ext>
            </a:extLst>
          </p:cNvPr>
          <p:cNvSpPr txBox="1"/>
          <p:nvPr/>
        </p:nvSpPr>
        <p:spPr>
          <a:xfrm>
            <a:off x="455901" y="8124738"/>
            <a:ext cx="6708197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b">
            <a:spAutoFit/>
          </a:bodyPr>
          <a:lstStyle/>
          <a:p>
            <a:pPr defTabSz="825500">
              <a:defRPr sz="2000" spc="-19">
                <a:solidFill>
                  <a:srgbClr val="FFFFFF"/>
                </a:solidFill>
                <a:latin typeface="SB Sans Text Semibold"/>
                <a:ea typeface="SB Sans Text Semibold"/>
                <a:cs typeface="SB Sans Text Semibold"/>
                <a:sym typeface="SB Sans Text Semibold"/>
              </a:defRPr>
            </a:pPr>
            <a:r>
              <a:rPr lang="ru-RU" sz="4400" dirty="0"/>
              <a:t>Сообщество Энтузиастов </a:t>
            </a:r>
            <a:r>
              <a:rPr lang="en-US" sz="4400" dirty="0"/>
              <a:t>DIY-</a:t>
            </a:r>
            <a:r>
              <a:rPr lang="ru-RU" sz="4400" dirty="0"/>
              <a:t>электроники</a:t>
            </a:r>
          </a:p>
          <a:p>
            <a:pPr defTabSz="825500">
              <a:defRPr sz="2000" spc="-19">
                <a:solidFill>
                  <a:srgbClr val="FFFFFF"/>
                </a:solidFill>
                <a:latin typeface="SB Sans Text Semibold"/>
                <a:ea typeface="SB Sans Text Semibold"/>
                <a:cs typeface="SB Sans Text Semibold"/>
                <a:sym typeface="SB Sans Text Semibold"/>
              </a:defRPr>
            </a:pPr>
            <a:r>
              <a:rPr lang="ru-RU" sz="4400" dirty="0">
                <a:solidFill>
                  <a:schemeClr val="accent4">
                    <a:lumMod val="75000"/>
                  </a:schemeClr>
                </a:solidFill>
              </a:rPr>
              <a:t>Присоединяйтесь!</a:t>
            </a:r>
            <a:endParaRPr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Влад Крейнин…">
            <a:extLst>
              <a:ext uri="{FF2B5EF4-FFF2-40B4-BE49-F238E27FC236}">
                <a16:creationId xmlns:a16="http://schemas.microsoft.com/office/drawing/2014/main" id="{53A65B59-34F3-521A-12C7-CA019FD639C2}"/>
              </a:ext>
            </a:extLst>
          </p:cNvPr>
          <p:cNvSpPr txBox="1"/>
          <p:nvPr/>
        </p:nvSpPr>
        <p:spPr>
          <a:xfrm>
            <a:off x="1388318" y="10324538"/>
            <a:ext cx="179536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b">
            <a:spAutoFit/>
          </a:bodyPr>
          <a:lstStyle/>
          <a:p>
            <a:pPr defTabSz="825500">
              <a:defRPr sz="2000" spc="-19">
                <a:solidFill>
                  <a:srgbClr val="FFFFFF"/>
                </a:solidFill>
                <a:latin typeface="SB Sans Text Semibold"/>
                <a:ea typeface="SB Sans Text Semibold"/>
                <a:cs typeface="SB Sans Text Semibold"/>
                <a:sym typeface="SB Sans Text Semibold"/>
              </a:defRPr>
            </a:pPr>
            <a:r>
              <a:rPr lang="ru-RU" sz="3200" dirty="0" err="1"/>
              <a:t>СберЧат</a:t>
            </a:r>
            <a:endParaRPr sz="3200" dirty="0"/>
          </a:p>
        </p:txBody>
      </p:sp>
      <p:sp>
        <p:nvSpPr>
          <p:cNvPr id="12" name="Влад Крейнин…">
            <a:extLst>
              <a:ext uri="{FF2B5EF4-FFF2-40B4-BE49-F238E27FC236}">
                <a16:creationId xmlns:a16="http://schemas.microsoft.com/office/drawing/2014/main" id="{C6E75C00-4FCA-CA45-B066-F6AABD0FFE88}"/>
              </a:ext>
            </a:extLst>
          </p:cNvPr>
          <p:cNvSpPr txBox="1"/>
          <p:nvPr/>
        </p:nvSpPr>
        <p:spPr>
          <a:xfrm>
            <a:off x="4326036" y="10324538"/>
            <a:ext cx="179536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b">
            <a:spAutoFit/>
          </a:bodyPr>
          <a:lstStyle/>
          <a:p>
            <a:pPr defTabSz="825500">
              <a:defRPr sz="2000" spc="-19">
                <a:solidFill>
                  <a:srgbClr val="FFFFFF"/>
                </a:solidFill>
                <a:latin typeface="SB Sans Text Semibold"/>
                <a:ea typeface="SB Sans Text Semibold"/>
                <a:cs typeface="SB Sans Text Semibold"/>
                <a:sym typeface="SB Sans Text Semibold"/>
              </a:defRPr>
            </a:pPr>
            <a:r>
              <a:rPr lang="ru-RU" sz="3200" dirty="0" err="1"/>
              <a:t>Телеграм</a:t>
            </a:r>
            <a:endParaRPr sz="32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4" name="Tаблица 1"/>
          <p:cNvGraphicFramePr/>
          <p:nvPr>
            <p:extLst>
              <p:ext uri="{D42A27DB-BD31-4B8C-83A1-F6EECF244321}">
                <p14:modId xmlns:p14="http://schemas.microsoft.com/office/powerpoint/2010/main" val="3416113066"/>
              </p:ext>
            </p:extLst>
          </p:nvPr>
        </p:nvGraphicFramePr>
        <p:xfrm>
          <a:off x="1270000" y="3441700"/>
          <a:ext cx="21844000" cy="898842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728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9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136">
                <a:tc>
                  <a:txBody>
                    <a:bodyPr/>
                    <a:lstStyle/>
                    <a:p>
                      <a:pPr marL="304800" marR="304800" algn="l" defTabSz="2438338">
                        <a:lnSpc>
                          <a:spcPct val="70000"/>
                        </a:lnSpc>
                        <a:defRPr sz="10000" spc="-200">
                          <a:solidFill>
                            <a:srgbClr val="FAED00"/>
                          </a:solidFill>
                          <a:latin typeface="SB Sans Text Thin"/>
                          <a:ea typeface="SB Sans Text Thin"/>
                          <a:cs typeface="SB Sans Text Thin"/>
                          <a:sym typeface="SB Sans Text Thin"/>
                        </a:defRPr>
                      </a:pPr>
                      <a:br>
                        <a:rPr lang="ru-RU" sz="5000" dirty="0"/>
                      </a:br>
                      <a:r>
                        <a:rPr lang="ru-RU" dirty="0"/>
                        <a:t>1 - </a:t>
                      </a:r>
                      <a:r>
                        <a:rPr lang="ru-RU" dirty="0" err="1"/>
                        <a:t>макетка</a:t>
                      </a:r>
                      <a:endParaRPr dirty="0"/>
                    </a:p>
                    <a:p>
                      <a:pPr marL="304800" marR="304800" algn="l" defTabSz="914400">
                        <a:defRPr sz="2200">
                          <a:solidFill>
                            <a:srgbClr val="FFFFFF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r>
                        <a:rPr lang="ru-RU" sz="2800" dirty="0"/>
                        <a:t>Перейти от макетной платы к плате на стеклотекстолите: ЛУТ или заказ на фабрике</a:t>
                      </a:r>
                      <a:endParaRPr sz="2800" dirty="0"/>
                    </a:p>
                  </a:txBody>
                  <a:tcPr marL="50800" marR="50800" marT="50800" marB="50800" horzOverflow="overflow">
                    <a:lnL w="0">
                      <a:miter lim="400000"/>
                    </a:lnL>
                    <a:lnR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04800" marR="304800" algn="l" defTabSz="2438338">
                        <a:lnSpc>
                          <a:spcPct val="70000"/>
                        </a:lnSpc>
                        <a:defRPr sz="10000" spc="-200">
                          <a:solidFill>
                            <a:srgbClr val="FAED00"/>
                          </a:solidFill>
                          <a:latin typeface="SB Sans Text Thin"/>
                          <a:ea typeface="SB Sans Text Thin"/>
                          <a:cs typeface="SB Sans Text Thin"/>
                          <a:sym typeface="SB Sans Text Thin"/>
                        </a:defRPr>
                      </a:pPr>
                      <a:br>
                        <a:rPr lang="ru-RU" sz="5000" dirty="0"/>
                      </a:br>
                      <a:r>
                        <a:rPr dirty="0"/>
                        <a:t>2</a:t>
                      </a:r>
                      <a:r>
                        <a:rPr lang="ru-RU" dirty="0"/>
                        <a:t> - модули</a:t>
                      </a:r>
                      <a:endParaRPr dirty="0"/>
                    </a:p>
                    <a:p>
                      <a:pPr marL="304800" marR="304800" algn="l" defTabSz="914400">
                        <a:defRPr sz="2200">
                          <a:solidFill>
                            <a:srgbClr val="FFFFFF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r>
                        <a:rPr lang="ru-RU" sz="2800" dirty="0"/>
                        <a:t>Улучить качество модулей - попробовать другие и также разместить ее на другой плате</a:t>
                      </a:r>
                      <a:endParaRPr sz="2800"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04800" marR="304800" algn="l" defTabSz="2438338">
                        <a:lnSpc>
                          <a:spcPct val="70000"/>
                        </a:lnSpc>
                        <a:defRPr sz="10000" spc="-200">
                          <a:solidFill>
                            <a:srgbClr val="FAED00"/>
                          </a:solidFill>
                          <a:latin typeface="SB Sans Text Thin"/>
                          <a:ea typeface="SB Sans Text Thin"/>
                          <a:cs typeface="SB Sans Text Thin"/>
                          <a:sym typeface="SB Sans Text Thin"/>
                        </a:defRPr>
                      </a:pPr>
                      <a:br>
                        <a:rPr lang="ru-RU" sz="5000" dirty="0"/>
                      </a:br>
                      <a:r>
                        <a:rPr dirty="0"/>
                        <a:t>3</a:t>
                      </a:r>
                      <a:r>
                        <a:rPr lang="ru-RU" dirty="0"/>
                        <a:t> - </a:t>
                      </a:r>
                      <a:r>
                        <a:rPr lang="en-US" dirty="0"/>
                        <a:t>esp32</a:t>
                      </a:r>
                      <a:endParaRPr dirty="0"/>
                    </a:p>
                    <a:p>
                      <a:pPr marL="304800" marR="304800" algn="l" defTabSz="914400">
                        <a:defRPr sz="2200" spc="-44">
                          <a:solidFill>
                            <a:srgbClr val="FFFFFF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r>
                        <a:rPr lang="ru-RU" sz="2800" dirty="0"/>
                        <a:t>Перейти от </a:t>
                      </a:r>
                      <a:r>
                        <a:rPr lang="en" sz="2800" dirty="0"/>
                        <a:t>devkit</a:t>
                      </a:r>
                      <a:r>
                        <a:rPr lang="en-US" sz="2800" dirty="0"/>
                        <a:t>’</a:t>
                      </a:r>
                      <a:r>
                        <a:rPr lang="ru-RU" sz="2800" dirty="0"/>
                        <a:t>а к модулю на плате</a:t>
                      </a:r>
                      <a:endParaRPr sz="2800"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947">
                <a:tc>
                  <a:txBody>
                    <a:bodyPr/>
                    <a:lstStyle/>
                    <a:p>
                      <a:pPr marL="304800" marR="304800" algn="l" defTabSz="914400">
                        <a:lnSpc>
                          <a:spcPct val="90000"/>
                        </a:lnSpc>
                        <a:defRPr sz="2300" spc="-45">
                          <a:solidFill>
                            <a:srgbClr val="FFFFFF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04800" marR="304800" algn="l" defTabSz="914400">
                        <a:lnSpc>
                          <a:spcPct val="90000"/>
                        </a:lnSpc>
                        <a:defRPr sz="2300" spc="-45">
                          <a:solidFill>
                            <a:srgbClr val="FFFFFF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04800" marR="304800" algn="l" defTabSz="914400">
                        <a:lnSpc>
                          <a:spcPct val="90000"/>
                        </a:lnSpc>
                        <a:defRPr sz="2300" spc="-45">
                          <a:solidFill>
                            <a:srgbClr val="FFFFFF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9341">
                <a:tc>
                  <a:txBody>
                    <a:bodyPr/>
                    <a:lstStyle/>
                    <a:p>
                      <a:pPr marL="304800" marR="304800" algn="l" defTabSz="2438338">
                        <a:lnSpc>
                          <a:spcPct val="70000"/>
                        </a:lnSpc>
                        <a:defRPr sz="10000" spc="-200">
                          <a:solidFill>
                            <a:srgbClr val="FAED00"/>
                          </a:solidFill>
                          <a:latin typeface="SB Sans Text Thin"/>
                          <a:ea typeface="SB Sans Text Thin"/>
                          <a:cs typeface="SB Sans Text Thin"/>
                          <a:sym typeface="SB Sans Text Thin"/>
                        </a:defRPr>
                      </a:pPr>
                      <a:br>
                        <a:rPr lang="ru-RU" sz="5000" dirty="0"/>
                      </a:br>
                      <a:r>
                        <a:rPr dirty="0"/>
                        <a:t>4</a:t>
                      </a:r>
                      <a:r>
                        <a:rPr lang="en-US" dirty="0"/>
                        <a:t> -</a:t>
                      </a:r>
                      <a:r>
                        <a:rPr lang="ru-RU" dirty="0"/>
                        <a:t> </a:t>
                      </a:r>
                      <a:r>
                        <a:rPr lang="ru-RU" sz="8000" dirty="0"/>
                        <a:t>программа</a:t>
                      </a:r>
                      <a:endParaRPr dirty="0"/>
                    </a:p>
                    <a:p>
                      <a:pPr marL="304800" marR="3048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300" spc="-45">
                          <a:solidFill>
                            <a:srgbClr val="FFFFFF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r>
                        <a:rPr lang="ru-RU" sz="2800" spc="-44" dirty="0"/>
                        <a:t>Улучить программу - реализовать </a:t>
                      </a:r>
                      <a:r>
                        <a:rPr lang="en" sz="2800" spc="-44" dirty="0"/>
                        <a:t>event-driven </a:t>
                      </a:r>
                      <a:r>
                        <a:rPr lang="ru-RU" sz="2800" spc="-44" dirty="0"/>
                        <a:t>подход, повысить надежность, убрать баги, улучшить принцип регулирования</a:t>
                      </a:r>
                      <a:br>
                        <a:rPr dirty="0"/>
                      </a:br>
                      <a:endParaRPr dirty="0"/>
                    </a:p>
                  </a:txBody>
                  <a:tcPr marL="50800" marR="50800" marT="50800" marB="50800" horzOverflow="overflow">
                    <a:lnL w="0">
                      <a:miter lim="400000"/>
                    </a:lnL>
                    <a:lnR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04800" marR="304800" algn="l" defTabSz="2438338">
                        <a:lnSpc>
                          <a:spcPct val="70000"/>
                        </a:lnSpc>
                        <a:defRPr sz="10000" spc="-200">
                          <a:solidFill>
                            <a:srgbClr val="FAED00"/>
                          </a:solidFill>
                          <a:latin typeface="SB Sans Text Thin"/>
                          <a:ea typeface="SB Sans Text Thin"/>
                          <a:cs typeface="SB Sans Text Thin"/>
                          <a:sym typeface="SB Sans Text Thin"/>
                        </a:defRPr>
                      </a:pPr>
                      <a:br>
                        <a:rPr lang="ru-RU" sz="5000" dirty="0"/>
                      </a:br>
                      <a:r>
                        <a:rPr dirty="0"/>
                        <a:t>5</a:t>
                      </a:r>
                      <a:r>
                        <a:rPr lang="ru-RU" dirty="0"/>
                        <a:t> - Интернет</a:t>
                      </a:r>
                      <a:endParaRPr dirty="0"/>
                    </a:p>
                    <a:p>
                      <a:pPr marL="304800" marR="304800" algn="l" defTabSz="914400">
                        <a:defRPr sz="2200" spc="-44">
                          <a:solidFill>
                            <a:srgbClr val="FFFFFF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r>
                        <a:rPr lang="ru-RU" sz="2800" dirty="0"/>
                        <a:t>Подключить макет к Интернету: мобильное приложение, веб-приложение</a:t>
                      </a:r>
                      <a:endParaRPr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04800" marR="304800" algn="l" defTabSz="2438338">
                        <a:lnSpc>
                          <a:spcPct val="70000"/>
                        </a:lnSpc>
                        <a:defRPr sz="10000" spc="-200">
                          <a:solidFill>
                            <a:srgbClr val="FAED00"/>
                          </a:solidFill>
                          <a:latin typeface="SB Sans Text Thin"/>
                          <a:ea typeface="SB Sans Text Thin"/>
                          <a:cs typeface="SB Sans Text Thin"/>
                          <a:sym typeface="SB Sans Text Thin"/>
                        </a:defRPr>
                      </a:pPr>
                      <a:br>
                        <a:rPr lang="ru-RU" sz="5000" dirty="0"/>
                      </a:br>
                      <a:r>
                        <a:rPr dirty="0"/>
                        <a:t>6</a:t>
                      </a:r>
                      <a:r>
                        <a:rPr lang="ru-RU" dirty="0"/>
                        <a:t> - </a:t>
                      </a:r>
                      <a:r>
                        <a:rPr lang="ru-RU" sz="7200" dirty="0"/>
                        <a:t>Вирт. Ассист.</a:t>
                      </a:r>
                      <a:endParaRPr dirty="0"/>
                    </a:p>
                    <a:p>
                      <a:pPr marL="304800" marR="3048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200" spc="-44">
                          <a:solidFill>
                            <a:srgbClr val="FFFFFF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r>
                        <a:rPr lang="ru-RU" sz="2800" dirty="0"/>
                        <a:t>Подключить к Виртуальному ассистенту – </a:t>
                      </a:r>
                      <a:r>
                        <a:rPr lang="ru-RU" sz="2800" dirty="0" err="1"/>
                        <a:t>Сбер</a:t>
                      </a:r>
                      <a:r>
                        <a:rPr lang="ru-RU" sz="2800" dirty="0"/>
                        <a:t> или Алиса: “Джой, скажи, какая влажность в контейнере” или “Алиса, включи контроль влажности  45%”</a:t>
                      </a:r>
                    </a:p>
                    <a:p>
                      <a:pPr marL="304800" marR="3048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200" spc="-44">
                          <a:solidFill>
                            <a:srgbClr val="FFFFFF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endParaRPr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67" name="Сгруппировать"/>
          <p:cNvGrpSpPr/>
          <p:nvPr/>
        </p:nvGrpSpPr>
        <p:grpSpPr>
          <a:xfrm>
            <a:off x="12192000" y="-857250"/>
            <a:ext cx="1524000" cy="857250"/>
            <a:chOff x="0" y="0"/>
            <a:chExt cx="1524000" cy="857250"/>
          </a:xfrm>
        </p:grpSpPr>
        <p:sp>
          <p:nvSpPr>
            <p:cNvPr id="765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34E234">
                <a:alpha val="5017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66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70" name="Сгруппировать"/>
          <p:cNvGrpSpPr/>
          <p:nvPr/>
        </p:nvGrpSpPr>
        <p:grpSpPr>
          <a:xfrm>
            <a:off x="10668000" y="-1714500"/>
            <a:ext cx="1524000" cy="857250"/>
            <a:chOff x="0" y="0"/>
            <a:chExt cx="1524000" cy="857250"/>
          </a:xfrm>
        </p:grpSpPr>
        <p:sp>
          <p:nvSpPr>
            <p:cNvPr id="768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69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73" name="Сгруппировать"/>
          <p:cNvGrpSpPr/>
          <p:nvPr/>
        </p:nvGrpSpPr>
        <p:grpSpPr>
          <a:xfrm>
            <a:off x="13716000" y="-1714500"/>
            <a:ext cx="1524000" cy="857250"/>
            <a:chOff x="0" y="0"/>
            <a:chExt cx="1524000" cy="857250"/>
          </a:xfrm>
        </p:grpSpPr>
        <p:sp>
          <p:nvSpPr>
            <p:cNvPr id="771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72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76" name="Сгруппировать"/>
          <p:cNvGrpSpPr/>
          <p:nvPr/>
        </p:nvGrpSpPr>
        <p:grpSpPr>
          <a:xfrm>
            <a:off x="9144000" y="-857250"/>
            <a:ext cx="1524000" cy="857250"/>
            <a:chOff x="0" y="0"/>
            <a:chExt cx="1524000" cy="857250"/>
          </a:xfrm>
        </p:grpSpPr>
        <p:sp>
          <p:nvSpPr>
            <p:cNvPr id="774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75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79" name="Сгруппировать"/>
          <p:cNvGrpSpPr/>
          <p:nvPr/>
        </p:nvGrpSpPr>
        <p:grpSpPr>
          <a:xfrm>
            <a:off x="7620000" y="-1714500"/>
            <a:ext cx="1524000" cy="857250"/>
            <a:chOff x="0" y="0"/>
            <a:chExt cx="1524000" cy="857250"/>
          </a:xfrm>
        </p:grpSpPr>
        <p:sp>
          <p:nvSpPr>
            <p:cNvPr id="777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78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82" name="Сгруппировать"/>
          <p:cNvGrpSpPr/>
          <p:nvPr/>
        </p:nvGrpSpPr>
        <p:grpSpPr>
          <a:xfrm>
            <a:off x="6096000" y="-857250"/>
            <a:ext cx="1524000" cy="857250"/>
            <a:chOff x="0" y="0"/>
            <a:chExt cx="1524000" cy="857250"/>
          </a:xfrm>
        </p:grpSpPr>
        <p:sp>
          <p:nvSpPr>
            <p:cNvPr id="780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81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85" name="Сгруппировать"/>
          <p:cNvGrpSpPr/>
          <p:nvPr/>
        </p:nvGrpSpPr>
        <p:grpSpPr>
          <a:xfrm>
            <a:off x="4572000" y="-1714500"/>
            <a:ext cx="1524000" cy="857250"/>
            <a:chOff x="0" y="0"/>
            <a:chExt cx="1524000" cy="857250"/>
          </a:xfrm>
        </p:grpSpPr>
        <p:sp>
          <p:nvSpPr>
            <p:cNvPr id="783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84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88" name="Сгруппировать"/>
          <p:cNvGrpSpPr/>
          <p:nvPr/>
        </p:nvGrpSpPr>
        <p:grpSpPr>
          <a:xfrm>
            <a:off x="3048000" y="-857250"/>
            <a:ext cx="1524000" cy="857250"/>
            <a:chOff x="0" y="0"/>
            <a:chExt cx="1524000" cy="857250"/>
          </a:xfrm>
        </p:grpSpPr>
        <p:sp>
          <p:nvSpPr>
            <p:cNvPr id="786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87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91" name="Сгруппировать"/>
          <p:cNvGrpSpPr/>
          <p:nvPr/>
        </p:nvGrpSpPr>
        <p:grpSpPr>
          <a:xfrm>
            <a:off x="1524000" y="-1714500"/>
            <a:ext cx="1524000" cy="857250"/>
            <a:chOff x="0" y="0"/>
            <a:chExt cx="1524000" cy="857250"/>
          </a:xfrm>
        </p:grpSpPr>
        <p:sp>
          <p:nvSpPr>
            <p:cNvPr id="789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90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94" name="Сгруппировать"/>
          <p:cNvGrpSpPr/>
          <p:nvPr/>
        </p:nvGrpSpPr>
        <p:grpSpPr>
          <a:xfrm>
            <a:off x="0" y="-857250"/>
            <a:ext cx="1524001" cy="857250"/>
            <a:chOff x="0" y="0"/>
            <a:chExt cx="1524000" cy="857250"/>
          </a:xfrm>
        </p:grpSpPr>
        <p:sp>
          <p:nvSpPr>
            <p:cNvPr id="792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93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97" name="Сгруппировать"/>
          <p:cNvGrpSpPr/>
          <p:nvPr/>
        </p:nvGrpSpPr>
        <p:grpSpPr>
          <a:xfrm>
            <a:off x="16764000" y="-1714500"/>
            <a:ext cx="1524000" cy="857250"/>
            <a:chOff x="0" y="0"/>
            <a:chExt cx="1524000" cy="857250"/>
          </a:xfrm>
        </p:grpSpPr>
        <p:sp>
          <p:nvSpPr>
            <p:cNvPr id="795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96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800" name="Сгруппировать"/>
          <p:cNvGrpSpPr/>
          <p:nvPr/>
        </p:nvGrpSpPr>
        <p:grpSpPr>
          <a:xfrm>
            <a:off x="15240000" y="-857250"/>
            <a:ext cx="1524000" cy="857250"/>
            <a:chOff x="0" y="0"/>
            <a:chExt cx="1524000" cy="857250"/>
          </a:xfrm>
        </p:grpSpPr>
        <p:sp>
          <p:nvSpPr>
            <p:cNvPr id="798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99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803" name="Сгруппировать"/>
          <p:cNvGrpSpPr/>
          <p:nvPr/>
        </p:nvGrpSpPr>
        <p:grpSpPr>
          <a:xfrm>
            <a:off x="19812000" y="-1714500"/>
            <a:ext cx="1524000" cy="857250"/>
            <a:chOff x="0" y="0"/>
            <a:chExt cx="1524000" cy="857250"/>
          </a:xfrm>
        </p:grpSpPr>
        <p:sp>
          <p:nvSpPr>
            <p:cNvPr id="801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02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806" name="Сгруппировать"/>
          <p:cNvGrpSpPr/>
          <p:nvPr/>
        </p:nvGrpSpPr>
        <p:grpSpPr>
          <a:xfrm>
            <a:off x="18288000" y="-857250"/>
            <a:ext cx="1524000" cy="857250"/>
            <a:chOff x="0" y="0"/>
            <a:chExt cx="1524000" cy="857250"/>
          </a:xfrm>
        </p:grpSpPr>
        <p:sp>
          <p:nvSpPr>
            <p:cNvPr id="804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05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809" name="Сгруппировать"/>
          <p:cNvGrpSpPr/>
          <p:nvPr/>
        </p:nvGrpSpPr>
        <p:grpSpPr>
          <a:xfrm>
            <a:off x="22860000" y="-1714500"/>
            <a:ext cx="1524000" cy="857250"/>
            <a:chOff x="0" y="0"/>
            <a:chExt cx="1524000" cy="857250"/>
          </a:xfrm>
        </p:grpSpPr>
        <p:sp>
          <p:nvSpPr>
            <p:cNvPr id="807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08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812" name="Сгруппировать"/>
          <p:cNvGrpSpPr/>
          <p:nvPr/>
        </p:nvGrpSpPr>
        <p:grpSpPr>
          <a:xfrm>
            <a:off x="21336000" y="-857250"/>
            <a:ext cx="1524000" cy="857250"/>
            <a:chOff x="0" y="0"/>
            <a:chExt cx="1524000" cy="857250"/>
          </a:xfrm>
        </p:grpSpPr>
        <p:sp>
          <p:nvSpPr>
            <p:cNvPr id="810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11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815" name="Сгруппировать"/>
          <p:cNvGrpSpPr/>
          <p:nvPr/>
        </p:nvGrpSpPr>
        <p:grpSpPr>
          <a:xfrm>
            <a:off x="-1524000" y="0"/>
            <a:ext cx="1524000" cy="857251"/>
            <a:chOff x="0" y="0"/>
            <a:chExt cx="1524000" cy="857250"/>
          </a:xfrm>
        </p:grpSpPr>
        <p:sp>
          <p:nvSpPr>
            <p:cNvPr id="813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14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818" name="Сгруппировать"/>
          <p:cNvGrpSpPr/>
          <p:nvPr/>
        </p:nvGrpSpPr>
        <p:grpSpPr>
          <a:xfrm>
            <a:off x="-1524000" y="12858750"/>
            <a:ext cx="1524000" cy="857250"/>
            <a:chOff x="0" y="0"/>
            <a:chExt cx="1524000" cy="857250"/>
          </a:xfrm>
        </p:grpSpPr>
        <p:sp>
          <p:nvSpPr>
            <p:cNvPr id="816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17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821" name="Сгруппировать"/>
          <p:cNvGrpSpPr/>
          <p:nvPr/>
        </p:nvGrpSpPr>
        <p:grpSpPr>
          <a:xfrm>
            <a:off x="-1651000" y="12001500"/>
            <a:ext cx="1524000" cy="857250"/>
            <a:chOff x="0" y="0"/>
            <a:chExt cx="1524000" cy="857250"/>
          </a:xfrm>
        </p:grpSpPr>
        <p:sp>
          <p:nvSpPr>
            <p:cNvPr id="819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20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2" name="Экосистема">
            <a:extLst>
              <a:ext uri="{FF2B5EF4-FFF2-40B4-BE49-F238E27FC236}">
                <a16:creationId xmlns:a16="http://schemas.microsoft.com/office/drawing/2014/main" id="{B77FA6C5-C30E-0AC3-64A4-E1D765A517C4}"/>
              </a:ext>
            </a:extLst>
          </p:cNvPr>
          <p:cNvSpPr txBox="1"/>
          <p:nvPr/>
        </p:nvSpPr>
        <p:spPr>
          <a:xfrm>
            <a:off x="1524000" y="1290805"/>
            <a:ext cx="14596945" cy="2326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70000"/>
              </a:lnSpc>
              <a:defRPr sz="10000" spc="-100">
                <a:solidFill>
                  <a:srgbClr val="FFFFFF"/>
                </a:solidFill>
                <a:latin typeface="SB Sans Display Semibold"/>
                <a:ea typeface="SB Sans Display Semibold"/>
                <a:cs typeface="SB Sans Display Semibold"/>
                <a:sym typeface="SB Sans Display Semibold"/>
              </a:defRPr>
            </a:lvl1pPr>
          </a:lstStyle>
          <a:p>
            <a:r>
              <a:rPr lang="ru-RU" dirty="0"/>
              <a:t>Что освоили и что дальше?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593370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Заголовок"/>
          <p:cNvSpPr txBox="1"/>
          <p:nvPr/>
        </p:nvSpPr>
        <p:spPr>
          <a:xfrm>
            <a:off x="25401" y="4908864"/>
            <a:ext cx="24333200" cy="143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20000" spc="-600">
                <a:gradFill flip="none" rotWithShape="1">
                  <a:gsLst>
                    <a:gs pos="0">
                      <a:srgbClr val="34E234"/>
                    </a:gs>
                    <a:gs pos="19133">
                      <a:srgbClr val="9DCD25"/>
                    </a:gs>
                    <a:gs pos="39357">
                      <a:srgbClr val="F2E800"/>
                    </a:gs>
                    <a:gs pos="58861">
                      <a:srgbClr val="9DCD25"/>
                    </a:gs>
                    <a:gs pos="79839">
                      <a:srgbClr val="00A4E0"/>
                    </a:gs>
                    <a:gs pos="100000">
                      <a:srgbClr val="0086D0"/>
                    </a:gs>
                  </a:gsLst>
                  <a:lin ang="3000000" scaled="0"/>
                </a:gradFill>
                <a:latin typeface="SB Sans Display Light"/>
                <a:ea typeface="SB Sans Display Light"/>
                <a:cs typeface="SB Sans Display Light"/>
                <a:sym typeface="SB Sans Display Light"/>
              </a:defRPr>
            </a:lvl1pPr>
          </a:lstStyle>
          <a:p>
            <a:r>
              <a:rPr lang="ru-RU" sz="11600" dirty="0"/>
              <a:t>Вопросы</a:t>
            </a:r>
            <a:endParaRPr lang="en-US" sz="11600" dirty="0"/>
          </a:p>
        </p:txBody>
      </p:sp>
      <p:pic>
        <p:nvPicPr>
          <p:cNvPr id="128" name="logo_sber_white.png" descr="logo_sber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042" y="1714500"/>
            <a:ext cx="2305845" cy="63197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Влад Крейнин…"/>
          <p:cNvSpPr txBox="1"/>
          <p:nvPr/>
        </p:nvSpPr>
        <p:spPr>
          <a:xfrm>
            <a:off x="12239511" y="9225684"/>
            <a:ext cx="5845288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b">
            <a:spAutoFit/>
          </a:bodyPr>
          <a:lstStyle/>
          <a:p>
            <a:pPr algn="r" defTabSz="825500">
              <a:defRPr sz="2000" spc="-19">
                <a:solidFill>
                  <a:srgbClr val="FFFFFF"/>
                </a:solidFill>
                <a:latin typeface="SB Sans Text Semibold"/>
                <a:ea typeface="SB Sans Text Semibold"/>
                <a:cs typeface="SB Sans Text Semibold"/>
                <a:sym typeface="SB Sans Text Semibold"/>
              </a:defRPr>
            </a:pPr>
            <a:r>
              <a:rPr lang="ru-RU" sz="3200" dirty="0"/>
              <a:t>Семён Тараканов</a:t>
            </a:r>
            <a:endParaRPr sz="3200" dirty="0"/>
          </a:p>
          <a:p>
            <a:pPr algn="r" defTabSz="825500">
              <a:defRPr sz="2000" spc="-19">
                <a:solidFill>
                  <a:srgbClr val="FFFFF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3200" dirty="0"/>
              <a:t>Умный дом </a:t>
            </a:r>
            <a:r>
              <a:rPr lang="en-US" sz="3200" dirty="0"/>
              <a:t>Salute Devices</a:t>
            </a:r>
          </a:p>
          <a:p>
            <a:pPr algn="r" defTabSz="825500">
              <a:defRPr sz="2000" spc="-19">
                <a:solidFill>
                  <a:srgbClr val="FFFFF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en-US" sz="3200" dirty="0" err="1"/>
              <a:t>tg</a:t>
            </a:r>
            <a:r>
              <a:rPr lang="en-US" sz="3200" dirty="0"/>
              <a:t>: @</a:t>
            </a:r>
            <a:r>
              <a:rPr lang="en-US" sz="3200" dirty="0" err="1"/>
              <a:t>SemyonTarakanov</a:t>
            </a:r>
            <a:endParaRPr lang="en-US" sz="3200" dirty="0"/>
          </a:p>
          <a:p>
            <a:pPr algn="r" defTabSz="825500">
              <a:defRPr sz="2000" spc="-19">
                <a:solidFill>
                  <a:srgbClr val="FFFFF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endParaRPr sz="3200" dirty="0"/>
          </a:p>
        </p:txBody>
      </p:sp>
      <p:grpSp>
        <p:nvGrpSpPr>
          <p:cNvPr id="132" name="Сгруппировать"/>
          <p:cNvGrpSpPr/>
          <p:nvPr/>
        </p:nvGrpSpPr>
        <p:grpSpPr>
          <a:xfrm>
            <a:off x="12192000" y="-857250"/>
            <a:ext cx="1524000" cy="857250"/>
            <a:chOff x="0" y="0"/>
            <a:chExt cx="1524000" cy="857250"/>
          </a:xfrm>
        </p:grpSpPr>
        <p:sp>
          <p:nvSpPr>
            <p:cNvPr id="130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34E234">
                <a:alpha val="5017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31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35" name="Сгруппировать"/>
          <p:cNvGrpSpPr/>
          <p:nvPr/>
        </p:nvGrpSpPr>
        <p:grpSpPr>
          <a:xfrm>
            <a:off x="10668000" y="-1714500"/>
            <a:ext cx="1524000" cy="857250"/>
            <a:chOff x="0" y="0"/>
            <a:chExt cx="1524000" cy="857250"/>
          </a:xfrm>
        </p:grpSpPr>
        <p:sp>
          <p:nvSpPr>
            <p:cNvPr id="133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34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38" name="Сгруппировать"/>
          <p:cNvGrpSpPr/>
          <p:nvPr/>
        </p:nvGrpSpPr>
        <p:grpSpPr>
          <a:xfrm>
            <a:off x="13716000" y="-1714500"/>
            <a:ext cx="1524000" cy="857250"/>
            <a:chOff x="0" y="0"/>
            <a:chExt cx="1524000" cy="857250"/>
          </a:xfrm>
        </p:grpSpPr>
        <p:sp>
          <p:nvSpPr>
            <p:cNvPr id="136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37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41" name="Сгруппировать"/>
          <p:cNvGrpSpPr/>
          <p:nvPr/>
        </p:nvGrpSpPr>
        <p:grpSpPr>
          <a:xfrm>
            <a:off x="9144000" y="-857250"/>
            <a:ext cx="1524000" cy="857250"/>
            <a:chOff x="0" y="0"/>
            <a:chExt cx="1524000" cy="857250"/>
          </a:xfrm>
        </p:grpSpPr>
        <p:sp>
          <p:nvSpPr>
            <p:cNvPr id="139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0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44" name="Сгруппировать"/>
          <p:cNvGrpSpPr/>
          <p:nvPr/>
        </p:nvGrpSpPr>
        <p:grpSpPr>
          <a:xfrm>
            <a:off x="7620000" y="-1714500"/>
            <a:ext cx="1524000" cy="857250"/>
            <a:chOff x="0" y="0"/>
            <a:chExt cx="1524000" cy="857250"/>
          </a:xfrm>
        </p:grpSpPr>
        <p:sp>
          <p:nvSpPr>
            <p:cNvPr id="142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3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47" name="Сгруппировать"/>
          <p:cNvGrpSpPr/>
          <p:nvPr/>
        </p:nvGrpSpPr>
        <p:grpSpPr>
          <a:xfrm>
            <a:off x="6096000" y="-857250"/>
            <a:ext cx="1524000" cy="857250"/>
            <a:chOff x="0" y="0"/>
            <a:chExt cx="1524000" cy="857250"/>
          </a:xfrm>
        </p:grpSpPr>
        <p:sp>
          <p:nvSpPr>
            <p:cNvPr id="145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6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50" name="Сгруппировать"/>
          <p:cNvGrpSpPr/>
          <p:nvPr/>
        </p:nvGrpSpPr>
        <p:grpSpPr>
          <a:xfrm>
            <a:off x="4572000" y="-1714500"/>
            <a:ext cx="1524000" cy="857250"/>
            <a:chOff x="0" y="0"/>
            <a:chExt cx="1524000" cy="857250"/>
          </a:xfrm>
        </p:grpSpPr>
        <p:sp>
          <p:nvSpPr>
            <p:cNvPr id="148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9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53" name="Сгруппировать"/>
          <p:cNvGrpSpPr/>
          <p:nvPr/>
        </p:nvGrpSpPr>
        <p:grpSpPr>
          <a:xfrm>
            <a:off x="3048000" y="-857250"/>
            <a:ext cx="1524000" cy="857250"/>
            <a:chOff x="0" y="0"/>
            <a:chExt cx="1524000" cy="857250"/>
          </a:xfrm>
        </p:grpSpPr>
        <p:sp>
          <p:nvSpPr>
            <p:cNvPr id="151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52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56" name="Сгруппировать"/>
          <p:cNvGrpSpPr/>
          <p:nvPr/>
        </p:nvGrpSpPr>
        <p:grpSpPr>
          <a:xfrm>
            <a:off x="1524000" y="-1714500"/>
            <a:ext cx="1524000" cy="857250"/>
            <a:chOff x="0" y="0"/>
            <a:chExt cx="1524000" cy="857250"/>
          </a:xfrm>
        </p:grpSpPr>
        <p:sp>
          <p:nvSpPr>
            <p:cNvPr id="154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55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59" name="Сгруппировать"/>
          <p:cNvGrpSpPr/>
          <p:nvPr/>
        </p:nvGrpSpPr>
        <p:grpSpPr>
          <a:xfrm>
            <a:off x="0" y="-857250"/>
            <a:ext cx="1524001" cy="857250"/>
            <a:chOff x="0" y="0"/>
            <a:chExt cx="1524000" cy="857250"/>
          </a:xfrm>
        </p:grpSpPr>
        <p:sp>
          <p:nvSpPr>
            <p:cNvPr id="157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58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62" name="Сгруппировать"/>
          <p:cNvGrpSpPr/>
          <p:nvPr/>
        </p:nvGrpSpPr>
        <p:grpSpPr>
          <a:xfrm>
            <a:off x="16764000" y="-1714500"/>
            <a:ext cx="1524000" cy="857250"/>
            <a:chOff x="0" y="0"/>
            <a:chExt cx="1524000" cy="857250"/>
          </a:xfrm>
        </p:grpSpPr>
        <p:sp>
          <p:nvSpPr>
            <p:cNvPr id="160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1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65" name="Сгруппировать"/>
          <p:cNvGrpSpPr/>
          <p:nvPr/>
        </p:nvGrpSpPr>
        <p:grpSpPr>
          <a:xfrm>
            <a:off x="15240000" y="-857250"/>
            <a:ext cx="1524000" cy="857250"/>
            <a:chOff x="0" y="0"/>
            <a:chExt cx="1524000" cy="857250"/>
          </a:xfrm>
        </p:grpSpPr>
        <p:sp>
          <p:nvSpPr>
            <p:cNvPr id="163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4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68" name="Сгруппировать"/>
          <p:cNvGrpSpPr/>
          <p:nvPr/>
        </p:nvGrpSpPr>
        <p:grpSpPr>
          <a:xfrm>
            <a:off x="19812000" y="-1714500"/>
            <a:ext cx="1524000" cy="857250"/>
            <a:chOff x="0" y="0"/>
            <a:chExt cx="1524000" cy="857250"/>
          </a:xfrm>
        </p:grpSpPr>
        <p:sp>
          <p:nvSpPr>
            <p:cNvPr id="166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7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71" name="Сгруппировать"/>
          <p:cNvGrpSpPr/>
          <p:nvPr/>
        </p:nvGrpSpPr>
        <p:grpSpPr>
          <a:xfrm>
            <a:off x="18288000" y="-857250"/>
            <a:ext cx="1524000" cy="857250"/>
            <a:chOff x="0" y="0"/>
            <a:chExt cx="1524000" cy="857250"/>
          </a:xfrm>
        </p:grpSpPr>
        <p:sp>
          <p:nvSpPr>
            <p:cNvPr id="169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0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74" name="Сгруппировать"/>
          <p:cNvGrpSpPr/>
          <p:nvPr/>
        </p:nvGrpSpPr>
        <p:grpSpPr>
          <a:xfrm>
            <a:off x="22860000" y="-1714500"/>
            <a:ext cx="1524000" cy="857250"/>
            <a:chOff x="0" y="0"/>
            <a:chExt cx="1524000" cy="857250"/>
          </a:xfrm>
        </p:grpSpPr>
        <p:sp>
          <p:nvSpPr>
            <p:cNvPr id="172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3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77" name="Сгруппировать"/>
          <p:cNvGrpSpPr/>
          <p:nvPr/>
        </p:nvGrpSpPr>
        <p:grpSpPr>
          <a:xfrm>
            <a:off x="21336000" y="-857250"/>
            <a:ext cx="1524000" cy="857250"/>
            <a:chOff x="0" y="0"/>
            <a:chExt cx="1524000" cy="857250"/>
          </a:xfrm>
        </p:grpSpPr>
        <p:sp>
          <p:nvSpPr>
            <p:cNvPr id="175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6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80" name="Сгруппировать"/>
          <p:cNvGrpSpPr/>
          <p:nvPr/>
        </p:nvGrpSpPr>
        <p:grpSpPr>
          <a:xfrm>
            <a:off x="-1524000" y="0"/>
            <a:ext cx="1524000" cy="857251"/>
            <a:chOff x="0" y="0"/>
            <a:chExt cx="1524000" cy="857250"/>
          </a:xfrm>
        </p:grpSpPr>
        <p:sp>
          <p:nvSpPr>
            <p:cNvPr id="178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9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83" name="Сгруппировать"/>
          <p:cNvGrpSpPr/>
          <p:nvPr/>
        </p:nvGrpSpPr>
        <p:grpSpPr>
          <a:xfrm>
            <a:off x="-1524000" y="12858750"/>
            <a:ext cx="1524000" cy="857250"/>
            <a:chOff x="0" y="0"/>
            <a:chExt cx="1524000" cy="857250"/>
          </a:xfrm>
        </p:grpSpPr>
        <p:sp>
          <p:nvSpPr>
            <p:cNvPr id="181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2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86" name="Сгруппировать"/>
          <p:cNvGrpSpPr/>
          <p:nvPr/>
        </p:nvGrpSpPr>
        <p:grpSpPr>
          <a:xfrm>
            <a:off x="-1651000" y="12001500"/>
            <a:ext cx="1524000" cy="857250"/>
            <a:chOff x="0" y="0"/>
            <a:chExt cx="1524000" cy="857250"/>
          </a:xfrm>
        </p:grpSpPr>
        <p:sp>
          <p:nvSpPr>
            <p:cNvPr id="184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5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A2436A-42CA-ABCD-9694-07D1C5AEF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7268017"/>
            <a:ext cx="5048738" cy="602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01EBC7-C1DE-2E87-8695-104B415586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56" t="17285" r="18167" b="44819"/>
          <a:stretch/>
        </p:blipFill>
        <p:spPr>
          <a:xfrm>
            <a:off x="15777518" y="10832499"/>
            <a:ext cx="2307281" cy="2461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45A1A4-1260-0900-872B-93A351461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44" y="10985455"/>
            <a:ext cx="2308712" cy="230871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6B4D09-2A16-F667-66A5-E2B84BD11B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74" y="10985455"/>
            <a:ext cx="2345652" cy="2308712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10" name="Влад Крейнин…">
            <a:extLst>
              <a:ext uri="{FF2B5EF4-FFF2-40B4-BE49-F238E27FC236}">
                <a16:creationId xmlns:a16="http://schemas.microsoft.com/office/drawing/2014/main" id="{8C5B2C9E-8ADE-3D33-5A08-5F9438A0346B}"/>
              </a:ext>
            </a:extLst>
          </p:cNvPr>
          <p:cNvSpPr txBox="1"/>
          <p:nvPr/>
        </p:nvSpPr>
        <p:spPr>
          <a:xfrm>
            <a:off x="455901" y="8124738"/>
            <a:ext cx="6708197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b">
            <a:spAutoFit/>
          </a:bodyPr>
          <a:lstStyle/>
          <a:p>
            <a:pPr defTabSz="825500">
              <a:defRPr sz="2000" spc="-19">
                <a:solidFill>
                  <a:srgbClr val="FFFFFF"/>
                </a:solidFill>
                <a:latin typeface="SB Sans Text Semibold"/>
                <a:ea typeface="SB Sans Text Semibold"/>
                <a:cs typeface="SB Sans Text Semibold"/>
                <a:sym typeface="SB Sans Text Semibold"/>
              </a:defRPr>
            </a:pPr>
            <a:r>
              <a:rPr lang="ru-RU" sz="4400" dirty="0"/>
              <a:t>Сообщество Энтузиастов </a:t>
            </a:r>
            <a:r>
              <a:rPr lang="en-US" sz="4400" dirty="0"/>
              <a:t>DIY-</a:t>
            </a:r>
            <a:r>
              <a:rPr lang="ru-RU" sz="4400" dirty="0"/>
              <a:t>электроники</a:t>
            </a:r>
          </a:p>
          <a:p>
            <a:pPr defTabSz="825500">
              <a:defRPr sz="2000" spc="-19">
                <a:solidFill>
                  <a:srgbClr val="FFFFFF"/>
                </a:solidFill>
                <a:latin typeface="SB Sans Text Semibold"/>
                <a:ea typeface="SB Sans Text Semibold"/>
                <a:cs typeface="SB Sans Text Semibold"/>
                <a:sym typeface="SB Sans Text Semibold"/>
              </a:defRPr>
            </a:pPr>
            <a:r>
              <a:rPr lang="ru-RU" sz="4400" dirty="0">
                <a:solidFill>
                  <a:schemeClr val="accent4">
                    <a:lumMod val="75000"/>
                  </a:schemeClr>
                </a:solidFill>
              </a:rPr>
              <a:t>Присоединяйтесь!</a:t>
            </a:r>
            <a:endParaRPr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Влад Крейнин…">
            <a:extLst>
              <a:ext uri="{FF2B5EF4-FFF2-40B4-BE49-F238E27FC236}">
                <a16:creationId xmlns:a16="http://schemas.microsoft.com/office/drawing/2014/main" id="{53A65B59-34F3-521A-12C7-CA019FD639C2}"/>
              </a:ext>
            </a:extLst>
          </p:cNvPr>
          <p:cNvSpPr txBox="1"/>
          <p:nvPr/>
        </p:nvSpPr>
        <p:spPr>
          <a:xfrm>
            <a:off x="1388318" y="10324538"/>
            <a:ext cx="179536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b">
            <a:spAutoFit/>
          </a:bodyPr>
          <a:lstStyle/>
          <a:p>
            <a:pPr defTabSz="825500">
              <a:defRPr sz="2000" spc="-19">
                <a:solidFill>
                  <a:srgbClr val="FFFFFF"/>
                </a:solidFill>
                <a:latin typeface="SB Sans Text Semibold"/>
                <a:ea typeface="SB Sans Text Semibold"/>
                <a:cs typeface="SB Sans Text Semibold"/>
                <a:sym typeface="SB Sans Text Semibold"/>
              </a:defRPr>
            </a:pPr>
            <a:r>
              <a:rPr lang="ru-RU" sz="3200" dirty="0" err="1"/>
              <a:t>СберЧат</a:t>
            </a:r>
            <a:endParaRPr sz="3200" dirty="0"/>
          </a:p>
        </p:txBody>
      </p:sp>
      <p:sp>
        <p:nvSpPr>
          <p:cNvPr id="12" name="Влад Крейнин…">
            <a:extLst>
              <a:ext uri="{FF2B5EF4-FFF2-40B4-BE49-F238E27FC236}">
                <a16:creationId xmlns:a16="http://schemas.microsoft.com/office/drawing/2014/main" id="{C6E75C00-4FCA-CA45-B066-F6AABD0FFE88}"/>
              </a:ext>
            </a:extLst>
          </p:cNvPr>
          <p:cNvSpPr txBox="1"/>
          <p:nvPr/>
        </p:nvSpPr>
        <p:spPr>
          <a:xfrm>
            <a:off x="4326036" y="10324538"/>
            <a:ext cx="179536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b">
            <a:spAutoFit/>
          </a:bodyPr>
          <a:lstStyle/>
          <a:p>
            <a:pPr defTabSz="825500">
              <a:defRPr sz="2000" spc="-19">
                <a:solidFill>
                  <a:srgbClr val="FFFFFF"/>
                </a:solidFill>
                <a:latin typeface="SB Sans Text Semibold"/>
                <a:ea typeface="SB Sans Text Semibold"/>
                <a:cs typeface="SB Sans Text Semibold"/>
                <a:sym typeface="SB Sans Text Semibold"/>
              </a:defRPr>
            </a:pPr>
            <a:r>
              <a:rPr lang="ru-RU" sz="3200" dirty="0" err="1"/>
              <a:t>Телеграм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0892092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8" name="Tаблица 1"/>
          <p:cNvGraphicFramePr/>
          <p:nvPr>
            <p:extLst>
              <p:ext uri="{D42A27DB-BD31-4B8C-83A1-F6EECF244321}">
                <p14:modId xmlns:p14="http://schemas.microsoft.com/office/powerpoint/2010/main" val="4149546730"/>
              </p:ext>
            </p:extLst>
          </p:nvPr>
        </p:nvGraphicFramePr>
        <p:xfrm>
          <a:off x="1524000" y="3448050"/>
          <a:ext cx="21336000" cy="90551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9556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9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7907">
                <a:tc>
                  <a:txBody>
                    <a:bodyPr/>
                    <a:lstStyle/>
                    <a:p>
                      <a:pPr algn="l" defTabSz="914400"/>
                      <a:r>
                        <a:rPr lang="en-US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ESP32 – </a:t>
                      </a:r>
                      <a:r>
                        <a:rPr lang="ru-RU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выбор </a:t>
                      </a:r>
                      <a:r>
                        <a:rPr lang="en-US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DIY</a:t>
                      </a:r>
                      <a:r>
                        <a:rPr lang="ru-RU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 энтузиаста: </a:t>
                      </a:r>
                    </a:p>
                    <a:p>
                      <a:pPr marL="571500" lvl="2" indent="-571500" algn="l" defTabSz="914400">
                        <a:buFont typeface="Arial" panose="020B0604020202020204" pitchFamily="34" charset="0"/>
                        <a:buChar char="•"/>
                      </a:pPr>
                      <a:r>
                        <a:rPr lang="ru-RU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Функционал</a:t>
                      </a:r>
                    </a:p>
                    <a:p>
                      <a:pPr marL="571500" lvl="2" indent="-571500" algn="l" defTabSz="914400">
                        <a:buFont typeface="Arial" panose="020B0604020202020204" pitchFamily="34" charset="0"/>
                        <a:buChar char="•"/>
                      </a:pPr>
                      <a:r>
                        <a:rPr lang="ru-RU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Цена и доступность</a:t>
                      </a:r>
                    </a:p>
                    <a:p>
                      <a:pPr marL="571500" lvl="2" indent="-571500" algn="l" defTabSz="914400">
                        <a:buFont typeface="Arial" panose="020B0604020202020204" pitchFamily="34" charset="0"/>
                        <a:buChar char="•"/>
                      </a:pPr>
                      <a:r>
                        <a:rPr lang="ru-RU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Комьюнити</a:t>
                      </a:r>
                    </a:p>
                    <a:p>
                      <a:pPr marL="571500" lvl="2" indent="-571500" algn="l" defTabSz="914400">
                        <a:buFont typeface="Arial" panose="020B0604020202020204" pitchFamily="34" charset="0"/>
                        <a:buChar char="•"/>
                      </a:pPr>
                      <a:r>
                        <a:rPr lang="ru-RU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Наличие </a:t>
                      </a:r>
                      <a:r>
                        <a:rPr lang="en-US" sz="4000" spc="0" dirty="0" err="1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wifi</a:t>
                      </a:r>
                      <a:r>
                        <a:rPr lang="en-US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/</a:t>
                      </a:r>
                      <a:r>
                        <a:rPr lang="en-US" sz="4000" spc="0" dirty="0" err="1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bt</a:t>
                      </a:r>
                      <a:endParaRPr sz="4000" spc="0" dirty="0">
                        <a:solidFill>
                          <a:srgbClr val="FFFFFF"/>
                        </a:solidFill>
                        <a:latin typeface="SB Sans Text Light"/>
                        <a:ea typeface="SB Sans Text Light"/>
                        <a:cs typeface="SB Sans Text Light"/>
                        <a:sym typeface="SB Sans Text Light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4000">
                          <a:solidFill>
                            <a:srgbClr val="333F48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0">
                <a:tc>
                  <a:txBody>
                    <a:bodyPr/>
                    <a:lstStyle/>
                    <a:p>
                      <a:pPr algn="l" defTabSz="914400"/>
                      <a:r>
                        <a:rPr lang="en-US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Python – </a:t>
                      </a:r>
                      <a:r>
                        <a:rPr lang="ru-RU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подходящий язык программирования для начинающих</a:t>
                      </a:r>
                      <a:endParaRPr lang="en-US" sz="4000" spc="0" dirty="0">
                        <a:solidFill>
                          <a:srgbClr val="FFFFFF"/>
                        </a:solidFill>
                        <a:latin typeface="SB Sans Text Light"/>
                        <a:ea typeface="SB Sans Text Light"/>
                        <a:cs typeface="SB Sans Text Light"/>
                        <a:sym typeface="SB Sans Text Light"/>
                      </a:endParaRPr>
                    </a:p>
                    <a:p>
                      <a:pPr algn="l" defTabSz="914400"/>
                      <a:r>
                        <a:rPr lang="en-US" sz="4000" spc="0" dirty="0" err="1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Micropython</a:t>
                      </a:r>
                      <a:r>
                        <a:rPr lang="en-US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 – </a:t>
                      </a:r>
                      <a:r>
                        <a:rPr lang="ru-RU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версия </a:t>
                      </a:r>
                      <a:r>
                        <a:rPr lang="en-US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python</a:t>
                      </a:r>
                      <a:r>
                        <a:rPr lang="ru-RU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 для микроконтроллеров</a:t>
                      </a:r>
                    </a:p>
                    <a:p>
                      <a:pPr algn="l" defTabSz="914400"/>
                      <a:r>
                        <a:rPr lang="ru-RU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Без среды разработки и  громоздкого софта</a:t>
                      </a:r>
                      <a:endParaRPr sz="4000" spc="0" dirty="0">
                        <a:solidFill>
                          <a:srgbClr val="FFFFFF"/>
                        </a:solidFill>
                        <a:latin typeface="SB Sans Text Light"/>
                        <a:ea typeface="SB Sans Text Light"/>
                        <a:cs typeface="SB Sans Text Light"/>
                        <a:sym typeface="SB Sans Text Light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4000">
                          <a:solidFill>
                            <a:srgbClr val="333F48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0">
                <a:tc>
                  <a:txBody>
                    <a:bodyPr/>
                    <a:lstStyle/>
                    <a:p>
                      <a:pPr algn="l" defTabSz="914400"/>
                      <a:r>
                        <a:rPr lang="ru-RU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Макетная плата (доска, </a:t>
                      </a:r>
                      <a:r>
                        <a:rPr lang="en-US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breadboard</a:t>
                      </a:r>
                      <a:r>
                        <a:rPr lang="ru-RU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) – не нужно паять</a:t>
                      </a:r>
                    </a:p>
                    <a:p>
                      <a:pPr algn="l" defTabSz="914400"/>
                      <a:r>
                        <a:rPr lang="ru-RU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Функциональные модули</a:t>
                      </a:r>
                      <a:r>
                        <a:rPr lang="en-US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 (</a:t>
                      </a:r>
                      <a:r>
                        <a:rPr lang="ru-RU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датчики, реле и </a:t>
                      </a:r>
                      <a:r>
                        <a:rPr lang="ru-RU" sz="4000" spc="0" dirty="0" err="1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др</a:t>
                      </a:r>
                      <a:r>
                        <a:rPr lang="ru-RU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) – широкий выбор на </a:t>
                      </a:r>
                      <a:r>
                        <a:rPr lang="en-US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Ozon</a:t>
                      </a:r>
                      <a:r>
                        <a:rPr lang="ru-RU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 и </a:t>
                      </a:r>
                      <a:r>
                        <a:rPr lang="en-US" sz="4000" spc="0" dirty="0" err="1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Aliexpress</a:t>
                      </a:r>
                      <a:r>
                        <a:rPr lang="en-US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 </a:t>
                      </a:r>
                      <a:endParaRPr sz="4000" spc="0" dirty="0">
                        <a:solidFill>
                          <a:srgbClr val="FFFFFF"/>
                        </a:solidFill>
                        <a:latin typeface="SB Sans Text Light"/>
                        <a:ea typeface="SB Sans Text Light"/>
                        <a:cs typeface="SB Sans Text Light"/>
                        <a:sym typeface="SB Sans Text Light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4000">
                          <a:solidFill>
                            <a:srgbClr val="333F48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21" name="Сгруппировать"/>
          <p:cNvGrpSpPr/>
          <p:nvPr/>
        </p:nvGrpSpPr>
        <p:grpSpPr>
          <a:xfrm>
            <a:off x="12192000" y="-857250"/>
            <a:ext cx="1524000" cy="857250"/>
            <a:chOff x="0" y="0"/>
            <a:chExt cx="1524000" cy="857250"/>
          </a:xfrm>
        </p:grpSpPr>
        <p:sp>
          <p:nvSpPr>
            <p:cNvPr id="519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34E234">
                <a:alpha val="5017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20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524" name="Сгруппировать"/>
          <p:cNvGrpSpPr/>
          <p:nvPr/>
        </p:nvGrpSpPr>
        <p:grpSpPr>
          <a:xfrm>
            <a:off x="10668000" y="-1714500"/>
            <a:ext cx="1524000" cy="857250"/>
            <a:chOff x="0" y="0"/>
            <a:chExt cx="1524000" cy="857250"/>
          </a:xfrm>
        </p:grpSpPr>
        <p:sp>
          <p:nvSpPr>
            <p:cNvPr id="522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23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527" name="Сгруппировать"/>
          <p:cNvGrpSpPr/>
          <p:nvPr/>
        </p:nvGrpSpPr>
        <p:grpSpPr>
          <a:xfrm>
            <a:off x="13716000" y="-1714500"/>
            <a:ext cx="1524000" cy="857250"/>
            <a:chOff x="0" y="0"/>
            <a:chExt cx="1524000" cy="857250"/>
          </a:xfrm>
        </p:grpSpPr>
        <p:sp>
          <p:nvSpPr>
            <p:cNvPr id="525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26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530" name="Сгруппировать"/>
          <p:cNvGrpSpPr/>
          <p:nvPr/>
        </p:nvGrpSpPr>
        <p:grpSpPr>
          <a:xfrm>
            <a:off x="9144000" y="-857250"/>
            <a:ext cx="1524000" cy="857250"/>
            <a:chOff x="0" y="0"/>
            <a:chExt cx="1524000" cy="857250"/>
          </a:xfrm>
        </p:grpSpPr>
        <p:sp>
          <p:nvSpPr>
            <p:cNvPr id="528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29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533" name="Сгруппировать"/>
          <p:cNvGrpSpPr/>
          <p:nvPr/>
        </p:nvGrpSpPr>
        <p:grpSpPr>
          <a:xfrm>
            <a:off x="7620000" y="-1714500"/>
            <a:ext cx="1524000" cy="857250"/>
            <a:chOff x="0" y="0"/>
            <a:chExt cx="1524000" cy="857250"/>
          </a:xfrm>
        </p:grpSpPr>
        <p:sp>
          <p:nvSpPr>
            <p:cNvPr id="531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32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536" name="Сгруппировать"/>
          <p:cNvGrpSpPr/>
          <p:nvPr/>
        </p:nvGrpSpPr>
        <p:grpSpPr>
          <a:xfrm>
            <a:off x="6096000" y="-857250"/>
            <a:ext cx="1524000" cy="857250"/>
            <a:chOff x="0" y="0"/>
            <a:chExt cx="1524000" cy="857250"/>
          </a:xfrm>
        </p:grpSpPr>
        <p:sp>
          <p:nvSpPr>
            <p:cNvPr id="534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35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539" name="Сгруппировать"/>
          <p:cNvGrpSpPr/>
          <p:nvPr/>
        </p:nvGrpSpPr>
        <p:grpSpPr>
          <a:xfrm>
            <a:off x="4572000" y="-1714500"/>
            <a:ext cx="1524000" cy="857250"/>
            <a:chOff x="0" y="0"/>
            <a:chExt cx="1524000" cy="857250"/>
          </a:xfrm>
        </p:grpSpPr>
        <p:sp>
          <p:nvSpPr>
            <p:cNvPr id="537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38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542" name="Сгруппировать"/>
          <p:cNvGrpSpPr/>
          <p:nvPr/>
        </p:nvGrpSpPr>
        <p:grpSpPr>
          <a:xfrm>
            <a:off x="3048000" y="-857250"/>
            <a:ext cx="1524000" cy="857250"/>
            <a:chOff x="0" y="0"/>
            <a:chExt cx="1524000" cy="857250"/>
          </a:xfrm>
        </p:grpSpPr>
        <p:sp>
          <p:nvSpPr>
            <p:cNvPr id="540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41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545" name="Сгруппировать"/>
          <p:cNvGrpSpPr/>
          <p:nvPr/>
        </p:nvGrpSpPr>
        <p:grpSpPr>
          <a:xfrm>
            <a:off x="1524000" y="-1714500"/>
            <a:ext cx="1524000" cy="857250"/>
            <a:chOff x="0" y="0"/>
            <a:chExt cx="1524000" cy="857250"/>
          </a:xfrm>
        </p:grpSpPr>
        <p:sp>
          <p:nvSpPr>
            <p:cNvPr id="543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44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548" name="Сгруппировать"/>
          <p:cNvGrpSpPr/>
          <p:nvPr/>
        </p:nvGrpSpPr>
        <p:grpSpPr>
          <a:xfrm>
            <a:off x="0" y="-857250"/>
            <a:ext cx="1524001" cy="857250"/>
            <a:chOff x="0" y="0"/>
            <a:chExt cx="1524000" cy="857250"/>
          </a:xfrm>
        </p:grpSpPr>
        <p:sp>
          <p:nvSpPr>
            <p:cNvPr id="546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47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551" name="Сгруппировать"/>
          <p:cNvGrpSpPr/>
          <p:nvPr/>
        </p:nvGrpSpPr>
        <p:grpSpPr>
          <a:xfrm>
            <a:off x="16764000" y="-1714500"/>
            <a:ext cx="1524000" cy="857250"/>
            <a:chOff x="0" y="0"/>
            <a:chExt cx="1524000" cy="857250"/>
          </a:xfrm>
        </p:grpSpPr>
        <p:sp>
          <p:nvSpPr>
            <p:cNvPr id="549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50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554" name="Сгруппировать"/>
          <p:cNvGrpSpPr/>
          <p:nvPr/>
        </p:nvGrpSpPr>
        <p:grpSpPr>
          <a:xfrm>
            <a:off x="15240000" y="-857250"/>
            <a:ext cx="1524000" cy="857250"/>
            <a:chOff x="0" y="0"/>
            <a:chExt cx="1524000" cy="857250"/>
          </a:xfrm>
        </p:grpSpPr>
        <p:sp>
          <p:nvSpPr>
            <p:cNvPr id="552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53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557" name="Сгруппировать"/>
          <p:cNvGrpSpPr/>
          <p:nvPr/>
        </p:nvGrpSpPr>
        <p:grpSpPr>
          <a:xfrm>
            <a:off x="19812000" y="-1714500"/>
            <a:ext cx="1524000" cy="857250"/>
            <a:chOff x="0" y="0"/>
            <a:chExt cx="1524000" cy="857250"/>
          </a:xfrm>
        </p:grpSpPr>
        <p:sp>
          <p:nvSpPr>
            <p:cNvPr id="555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56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560" name="Сгруппировать"/>
          <p:cNvGrpSpPr/>
          <p:nvPr/>
        </p:nvGrpSpPr>
        <p:grpSpPr>
          <a:xfrm>
            <a:off x="18288000" y="-857250"/>
            <a:ext cx="1524000" cy="857250"/>
            <a:chOff x="0" y="0"/>
            <a:chExt cx="1524000" cy="857250"/>
          </a:xfrm>
        </p:grpSpPr>
        <p:sp>
          <p:nvSpPr>
            <p:cNvPr id="558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59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563" name="Сгруппировать"/>
          <p:cNvGrpSpPr/>
          <p:nvPr/>
        </p:nvGrpSpPr>
        <p:grpSpPr>
          <a:xfrm>
            <a:off x="22860000" y="-1714500"/>
            <a:ext cx="1524000" cy="857250"/>
            <a:chOff x="0" y="0"/>
            <a:chExt cx="1524000" cy="857250"/>
          </a:xfrm>
        </p:grpSpPr>
        <p:sp>
          <p:nvSpPr>
            <p:cNvPr id="561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62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566" name="Сгруппировать"/>
          <p:cNvGrpSpPr/>
          <p:nvPr/>
        </p:nvGrpSpPr>
        <p:grpSpPr>
          <a:xfrm>
            <a:off x="21336000" y="-857250"/>
            <a:ext cx="1524000" cy="857250"/>
            <a:chOff x="0" y="0"/>
            <a:chExt cx="1524000" cy="857250"/>
          </a:xfrm>
        </p:grpSpPr>
        <p:sp>
          <p:nvSpPr>
            <p:cNvPr id="564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65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569" name="Сгруппировать"/>
          <p:cNvGrpSpPr/>
          <p:nvPr/>
        </p:nvGrpSpPr>
        <p:grpSpPr>
          <a:xfrm>
            <a:off x="-1524000" y="0"/>
            <a:ext cx="1524000" cy="857251"/>
            <a:chOff x="0" y="0"/>
            <a:chExt cx="1524000" cy="857250"/>
          </a:xfrm>
        </p:grpSpPr>
        <p:sp>
          <p:nvSpPr>
            <p:cNvPr id="567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68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572" name="Сгруппировать"/>
          <p:cNvGrpSpPr/>
          <p:nvPr/>
        </p:nvGrpSpPr>
        <p:grpSpPr>
          <a:xfrm>
            <a:off x="-1524000" y="12858750"/>
            <a:ext cx="1524000" cy="857250"/>
            <a:chOff x="0" y="0"/>
            <a:chExt cx="1524000" cy="857250"/>
          </a:xfrm>
        </p:grpSpPr>
        <p:sp>
          <p:nvSpPr>
            <p:cNvPr id="570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71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575" name="Сгруппировать"/>
          <p:cNvGrpSpPr/>
          <p:nvPr/>
        </p:nvGrpSpPr>
        <p:grpSpPr>
          <a:xfrm>
            <a:off x="-1651000" y="12001500"/>
            <a:ext cx="1524000" cy="857250"/>
            <a:chOff x="0" y="0"/>
            <a:chExt cx="1524000" cy="857250"/>
          </a:xfrm>
        </p:grpSpPr>
        <p:sp>
          <p:nvSpPr>
            <p:cNvPr id="573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74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2" name="Экосистема">
            <a:extLst>
              <a:ext uri="{FF2B5EF4-FFF2-40B4-BE49-F238E27FC236}">
                <a16:creationId xmlns:a16="http://schemas.microsoft.com/office/drawing/2014/main" id="{C9C28E56-CA2E-B941-71D1-DA859DD62325}"/>
              </a:ext>
            </a:extLst>
          </p:cNvPr>
          <p:cNvSpPr txBox="1"/>
          <p:nvPr/>
        </p:nvSpPr>
        <p:spPr>
          <a:xfrm>
            <a:off x="1524000" y="1290805"/>
            <a:ext cx="8484695" cy="1249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70000"/>
              </a:lnSpc>
              <a:defRPr sz="10000" spc="-100">
                <a:solidFill>
                  <a:srgbClr val="FFFFFF"/>
                </a:solidFill>
                <a:latin typeface="SB Sans Display Semibold"/>
                <a:ea typeface="SB Sans Display Semibold"/>
                <a:cs typeface="SB Sans Display Semibold"/>
                <a:sym typeface="SB Sans Display Semibold"/>
              </a:defRPr>
            </a:lvl1pPr>
          </a:lstStyle>
          <a:p>
            <a:r>
              <a:rPr lang="ru-RU" dirty="0"/>
              <a:t>Вводные слова</a:t>
            </a: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308861-0282-4E26-64B5-6F72B2E90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2000" y="10877550"/>
            <a:ext cx="2032000" cy="1955800"/>
          </a:xfrm>
          <a:prstGeom prst="rect">
            <a:avLst/>
          </a:prstGeom>
        </p:spPr>
      </p:pic>
      <p:sp>
        <p:nvSpPr>
          <p:cNvPr id="4" name="Примечание">
            <a:extLst>
              <a:ext uri="{FF2B5EF4-FFF2-40B4-BE49-F238E27FC236}">
                <a16:creationId xmlns:a16="http://schemas.microsoft.com/office/drawing/2014/main" id="{A366C5AE-A989-274D-3CC0-4AF3BC8EF4B1}"/>
              </a:ext>
            </a:extLst>
          </p:cNvPr>
          <p:cNvSpPr txBox="1"/>
          <p:nvPr/>
        </p:nvSpPr>
        <p:spPr>
          <a:xfrm>
            <a:off x="8820150" y="12177217"/>
            <a:ext cx="12090400" cy="681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algn="l">
              <a:lnSpc>
                <a:spcPct val="110000"/>
              </a:lnSpc>
              <a:defRPr sz="1500">
                <a:solidFill>
                  <a:srgbClr val="FFFFFF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r"/>
            <a:r>
              <a:rPr lang="en-US" sz="3600" dirty="0"/>
              <a:t>Ozon-</a:t>
            </a:r>
            <a:r>
              <a:rPr lang="ru-RU" sz="3600" dirty="0"/>
              <a:t>список с набором для </a:t>
            </a:r>
            <a:r>
              <a:rPr lang="ru-RU" sz="3600" dirty="0" err="1"/>
              <a:t>мастеркласса</a:t>
            </a:r>
            <a:r>
              <a:rPr lang="ru-RU" sz="3600" dirty="0"/>
              <a:t> - 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43022719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Сгруппировать"/>
          <p:cNvGrpSpPr/>
          <p:nvPr/>
        </p:nvGrpSpPr>
        <p:grpSpPr>
          <a:xfrm>
            <a:off x="12192000" y="-857250"/>
            <a:ext cx="1524000" cy="857250"/>
            <a:chOff x="0" y="0"/>
            <a:chExt cx="1524000" cy="857250"/>
          </a:xfrm>
        </p:grpSpPr>
        <p:sp>
          <p:nvSpPr>
            <p:cNvPr id="1044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34E234">
                <a:alpha val="5017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45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49" name="Сгруппировать"/>
          <p:cNvGrpSpPr/>
          <p:nvPr/>
        </p:nvGrpSpPr>
        <p:grpSpPr>
          <a:xfrm>
            <a:off x="10668000" y="-1714500"/>
            <a:ext cx="1524000" cy="857250"/>
            <a:chOff x="0" y="0"/>
            <a:chExt cx="1524000" cy="857250"/>
          </a:xfrm>
        </p:grpSpPr>
        <p:sp>
          <p:nvSpPr>
            <p:cNvPr id="1047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48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52" name="Сгруппировать"/>
          <p:cNvGrpSpPr/>
          <p:nvPr/>
        </p:nvGrpSpPr>
        <p:grpSpPr>
          <a:xfrm>
            <a:off x="13716000" y="-1714500"/>
            <a:ext cx="1524000" cy="857250"/>
            <a:chOff x="0" y="0"/>
            <a:chExt cx="1524000" cy="857250"/>
          </a:xfrm>
        </p:grpSpPr>
        <p:sp>
          <p:nvSpPr>
            <p:cNvPr id="1050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51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55" name="Сгруппировать"/>
          <p:cNvGrpSpPr/>
          <p:nvPr/>
        </p:nvGrpSpPr>
        <p:grpSpPr>
          <a:xfrm>
            <a:off x="9144000" y="-857250"/>
            <a:ext cx="1524000" cy="857250"/>
            <a:chOff x="0" y="0"/>
            <a:chExt cx="1524000" cy="857250"/>
          </a:xfrm>
        </p:grpSpPr>
        <p:sp>
          <p:nvSpPr>
            <p:cNvPr id="1053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54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58" name="Сгруппировать"/>
          <p:cNvGrpSpPr/>
          <p:nvPr/>
        </p:nvGrpSpPr>
        <p:grpSpPr>
          <a:xfrm>
            <a:off x="7620000" y="-1714500"/>
            <a:ext cx="1524000" cy="857250"/>
            <a:chOff x="0" y="0"/>
            <a:chExt cx="1524000" cy="857250"/>
          </a:xfrm>
        </p:grpSpPr>
        <p:sp>
          <p:nvSpPr>
            <p:cNvPr id="1056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57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61" name="Сгруппировать"/>
          <p:cNvGrpSpPr/>
          <p:nvPr/>
        </p:nvGrpSpPr>
        <p:grpSpPr>
          <a:xfrm>
            <a:off x="6096000" y="-857250"/>
            <a:ext cx="1524000" cy="857250"/>
            <a:chOff x="0" y="0"/>
            <a:chExt cx="1524000" cy="857250"/>
          </a:xfrm>
        </p:grpSpPr>
        <p:sp>
          <p:nvSpPr>
            <p:cNvPr id="1059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60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64" name="Сгруппировать"/>
          <p:cNvGrpSpPr/>
          <p:nvPr/>
        </p:nvGrpSpPr>
        <p:grpSpPr>
          <a:xfrm>
            <a:off x="4572000" y="-1714500"/>
            <a:ext cx="1524000" cy="857250"/>
            <a:chOff x="0" y="0"/>
            <a:chExt cx="1524000" cy="857250"/>
          </a:xfrm>
        </p:grpSpPr>
        <p:sp>
          <p:nvSpPr>
            <p:cNvPr id="1062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63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67" name="Сгруппировать"/>
          <p:cNvGrpSpPr/>
          <p:nvPr/>
        </p:nvGrpSpPr>
        <p:grpSpPr>
          <a:xfrm>
            <a:off x="3048000" y="-857250"/>
            <a:ext cx="1524000" cy="857250"/>
            <a:chOff x="0" y="0"/>
            <a:chExt cx="1524000" cy="857250"/>
          </a:xfrm>
        </p:grpSpPr>
        <p:sp>
          <p:nvSpPr>
            <p:cNvPr id="1065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66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70" name="Сгруппировать"/>
          <p:cNvGrpSpPr/>
          <p:nvPr/>
        </p:nvGrpSpPr>
        <p:grpSpPr>
          <a:xfrm>
            <a:off x="1524000" y="-1714500"/>
            <a:ext cx="1524000" cy="857250"/>
            <a:chOff x="0" y="0"/>
            <a:chExt cx="1524000" cy="857250"/>
          </a:xfrm>
        </p:grpSpPr>
        <p:sp>
          <p:nvSpPr>
            <p:cNvPr id="1068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69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73" name="Сгруппировать"/>
          <p:cNvGrpSpPr/>
          <p:nvPr/>
        </p:nvGrpSpPr>
        <p:grpSpPr>
          <a:xfrm>
            <a:off x="0" y="-857250"/>
            <a:ext cx="1524001" cy="857250"/>
            <a:chOff x="0" y="0"/>
            <a:chExt cx="1524000" cy="857250"/>
          </a:xfrm>
        </p:grpSpPr>
        <p:sp>
          <p:nvSpPr>
            <p:cNvPr id="1071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72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76" name="Сгруппировать"/>
          <p:cNvGrpSpPr/>
          <p:nvPr/>
        </p:nvGrpSpPr>
        <p:grpSpPr>
          <a:xfrm>
            <a:off x="16764000" y="-1714500"/>
            <a:ext cx="1524000" cy="857250"/>
            <a:chOff x="0" y="0"/>
            <a:chExt cx="1524000" cy="857250"/>
          </a:xfrm>
        </p:grpSpPr>
        <p:sp>
          <p:nvSpPr>
            <p:cNvPr id="1074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75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79" name="Сгруппировать"/>
          <p:cNvGrpSpPr/>
          <p:nvPr/>
        </p:nvGrpSpPr>
        <p:grpSpPr>
          <a:xfrm>
            <a:off x="15240000" y="-857250"/>
            <a:ext cx="1524000" cy="857250"/>
            <a:chOff x="0" y="0"/>
            <a:chExt cx="1524000" cy="857250"/>
          </a:xfrm>
        </p:grpSpPr>
        <p:sp>
          <p:nvSpPr>
            <p:cNvPr id="1077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78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82" name="Сгруппировать"/>
          <p:cNvGrpSpPr/>
          <p:nvPr/>
        </p:nvGrpSpPr>
        <p:grpSpPr>
          <a:xfrm>
            <a:off x="19812000" y="-1714500"/>
            <a:ext cx="1524000" cy="857250"/>
            <a:chOff x="0" y="0"/>
            <a:chExt cx="1524000" cy="857250"/>
          </a:xfrm>
        </p:grpSpPr>
        <p:sp>
          <p:nvSpPr>
            <p:cNvPr id="1080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81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85" name="Сгруппировать"/>
          <p:cNvGrpSpPr/>
          <p:nvPr/>
        </p:nvGrpSpPr>
        <p:grpSpPr>
          <a:xfrm>
            <a:off x="18288000" y="-857250"/>
            <a:ext cx="1524000" cy="857250"/>
            <a:chOff x="0" y="0"/>
            <a:chExt cx="1524000" cy="857250"/>
          </a:xfrm>
        </p:grpSpPr>
        <p:sp>
          <p:nvSpPr>
            <p:cNvPr id="1083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84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88" name="Сгруппировать"/>
          <p:cNvGrpSpPr/>
          <p:nvPr/>
        </p:nvGrpSpPr>
        <p:grpSpPr>
          <a:xfrm>
            <a:off x="22860000" y="-1714500"/>
            <a:ext cx="1524000" cy="857250"/>
            <a:chOff x="0" y="0"/>
            <a:chExt cx="1524000" cy="857250"/>
          </a:xfrm>
        </p:grpSpPr>
        <p:sp>
          <p:nvSpPr>
            <p:cNvPr id="1086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87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91" name="Сгруппировать"/>
          <p:cNvGrpSpPr/>
          <p:nvPr/>
        </p:nvGrpSpPr>
        <p:grpSpPr>
          <a:xfrm>
            <a:off x="21336000" y="-857250"/>
            <a:ext cx="1524000" cy="857250"/>
            <a:chOff x="0" y="0"/>
            <a:chExt cx="1524000" cy="857250"/>
          </a:xfrm>
        </p:grpSpPr>
        <p:sp>
          <p:nvSpPr>
            <p:cNvPr id="1089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90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94" name="Сгруппировать"/>
          <p:cNvGrpSpPr/>
          <p:nvPr/>
        </p:nvGrpSpPr>
        <p:grpSpPr>
          <a:xfrm>
            <a:off x="-1524000" y="0"/>
            <a:ext cx="1524000" cy="857251"/>
            <a:chOff x="0" y="0"/>
            <a:chExt cx="1524000" cy="857250"/>
          </a:xfrm>
        </p:grpSpPr>
        <p:sp>
          <p:nvSpPr>
            <p:cNvPr id="1092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93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97" name="Сгруппировать"/>
          <p:cNvGrpSpPr/>
          <p:nvPr/>
        </p:nvGrpSpPr>
        <p:grpSpPr>
          <a:xfrm>
            <a:off x="-1524000" y="12858750"/>
            <a:ext cx="1524000" cy="857250"/>
            <a:chOff x="0" y="0"/>
            <a:chExt cx="1524000" cy="857250"/>
          </a:xfrm>
        </p:grpSpPr>
        <p:sp>
          <p:nvSpPr>
            <p:cNvPr id="1095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96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100" name="Сгруппировать"/>
          <p:cNvGrpSpPr/>
          <p:nvPr/>
        </p:nvGrpSpPr>
        <p:grpSpPr>
          <a:xfrm>
            <a:off x="-1651000" y="12001500"/>
            <a:ext cx="1524000" cy="857250"/>
            <a:chOff x="0" y="0"/>
            <a:chExt cx="1524000" cy="857250"/>
          </a:xfrm>
        </p:grpSpPr>
        <p:sp>
          <p:nvSpPr>
            <p:cNvPr id="1098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99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1105" name="Проведены Kick-off по стримам интеграций"/>
          <p:cNvSpPr txBox="1"/>
          <p:nvPr/>
        </p:nvSpPr>
        <p:spPr>
          <a:xfrm>
            <a:off x="13799935" y="10585221"/>
            <a:ext cx="99060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200">
                <a:solidFill>
                  <a:srgbClr val="FFFFF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>
                <a:latin typeface="SB Sans Text Semibold"/>
                <a:sym typeface="SB Sans Text Semibold"/>
              </a:rPr>
              <a:t>Финальная схема</a:t>
            </a:r>
            <a:endParaRPr dirty="0"/>
          </a:p>
        </p:txBody>
      </p:sp>
      <p:sp>
        <p:nvSpPr>
          <p:cNvPr id="2" name="Экосистема">
            <a:extLst>
              <a:ext uri="{FF2B5EF4-FFF2-40B4-BE49-F238E27FC236}">
                <a16:creationId xmlns:a16="http://schemas.microsoft.com/office/drawing/2014/main" id="{C6619181-B280-239B-E655-E06539399D4B}"/>
              </a:ext>
            </a:extLst>
          </p:cNvPr>
          <p:cNvSpPr txBox="1"/>
          <p:nvPr/>
        </p:nvSpPr>
        <p:spPr>
          <a:xfrm>
            <a:off x="1524000" y="1290805"/>
            <a:ext cx="17854247" cy="1249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70000"/>
              </a:lnSpc>
              <a:defRPr sz="10000" spc="-100">
                <a:solidFill>
                  <a:srgbClr val="FFFFFF"/>
                </a:solidFill>
                <a:latin typeface="SB Sans Display Semibold"/>
                <a:ea typeface="SB Sans Display Semibold"/>
                <a:cs typeface="SB Sans Display Semibold"/>
                <a:sym typeface="SB Sans Display Semibold"/>
              </a:defRPr>
            </a:lvl1pPr>
          </a:lstStyle>
          <a:p>
            <a:r>
              <a:rPr lang="ru-RU" dirty="0"/>
              <a:t>Управление влажностью воздуха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FA88DE-1EDF-6BB8-C080-5A22A0A68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29"/>
          <a:stretch/>
        </p:blipFill>
        <p:spPr bwMode="auto">
          <a:xfrm>
            <a:off x="13799935" y="3448050"/>
            <a:ext cx="9542665" cy="6919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аблица 1">
            <a:extLst>
              <a:ext uri="{FF2B5EF4-FFF2-40B4-BE49-F238E27FC236}">
                <a16:creationId xmlns:a16="http://schemas.microsoft.com/office/drawing/2014/main" id="{B82F6A21-7542-8203-BB23-656D24E5F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5878440"/>
              </p:ext>
            </p:extLst>
          </p:nvPr>
        </p:nvGraphicFramePr>
        <p:xfrm>
          <a:off x="1524000" y="3448050"/>
          <a:ext cx="12852400" cy="921985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78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7907">
                <a:tc>
                  <a:txBody>
                    <a:bodyPr/>
                    <a:lstStyle/>
                    <a:p>
                      <a:pPr algn="ctr" defTabSz="914400"/>
                      <a:r>
                        <a:rPr lang="ru-RU" sz="48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Контроль относительной влажности воздуха</a:t>
                      </a:r>
                      <a:endParaRPr sz="4800" spc="0" dirty="0">
                        <a:solidFill>
                          <a:srgbClr val="FFFFFF"/>
                        </a:solidFill>
                        <a:latin typeface="SB Sans Text Light"/>
                        <a:ea typeface="SB Sans Text Light"/>
                        <a:cs typeface="SB Sans Text Light"/>
                        <a:sym typeface="SB Sans Text Light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4000">
                          <a:solidFill>
                            <a:srgbClr val="333F48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0">
                <a:tc>
                  <a:txBody>
                    <a:bodyPr/>
                    <a:lstStyle/>
                    <a:p>
                      <a:pPr algn="l" defTabSz="914400"/>
                      <a:r>
                        <a:rPr lang="ru-RU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Ключевые элементы:</a:t>
                      </a:r>
                    </a:p>
                    <a:p>
                      <a:pPr marL="742950" indent="-742950" algn="l" defTabSz="914400">
                        <a:buFont typeface="+mj-lt"/>
                        <a:buAutoNum type="arabicPeriod"/>
                      </a:pPr>
                      <a:r>
                        <a:rPr lang="ru-RU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Датчик температуры и влажности</a:t>
                      </a:r>
                    </a:p>
                    <a:p>
                      <a:pPr marL="742950" indent="-742950" algn="l" defTabSz="914400">
                        <a:buFont typeface="+mj-lt"/>
                        <a:buAutoNum type="arabicPeriod"/>
                      </a:pPr>
                      <a:r>
                        <a:rPr lang="ru-RU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Вентилятор для циркуляции воздуха</a:t>
                      </a:r>
                    </a:p>
                    <a:p>
                      <a:pPr marL="742950" indent="-742950" algn="l" defTabSz="914400">
                        <a:buFont typeface="+mj-lt"/>
                        <a:buAutoNum type="arabicPeriod"/>
                      </a:pPr>
                      <a:r>
                        <a:rPr lang="ru-RU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Микроконтроллер для цикла управления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4000">
                          <a:solidFill>
                            <a:srgbClr val="333F48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endParaRPr lang="ru-RU" dirty="0"/>
                    </a:p>
                    <a:p>
                      <a:pPr algn="r" defTabSz="914400">
                        <a:defRPr sz="4000">
                          <a:solidFill>
                            <a:srgbClr val="333F48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endParaRPr lang="ru-RU" dirty="0"/>
                    </a:p>
                    <a:p>
                      <a:pPr algn="r" defTabSz="914400">
                        <a:defRPr sz="4000">
                          <a:solidFill>
                            <a:srgbClr val="333F48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0">
                <a:tc>
                  <a:txBody>
                    <a:bodyPr/>
                    <a:lstStyle/>
                    <a:p>
                      <a:pPr algn="l" defTabSz="914400"/>
                      <a:r>
                        <a:rPr lang="ru-RU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Результат – контролируем влажность воздуха внутри лотка 20х30х10 см</a:t>
                      </a:r>
                    </a:p>
                    <a:p>
                      <a:pPr algn="l" defTabSz="914400"/>
                      <a:endParaRPr lang="ru-RU" sz="4000" spc="0" dirty="0">
                        <a:solidFill>
                          <a:srgbClr val="FFFFFF"/>
                        </a:solidFill>
                        <a:latin typeface="SB Sans Text Light"/>
                        <a:ea typeface="SB Sans Text Light"/>
                        <a:cs typeface="SB Sans Text Light"/>
                        <a:sym typeface="SB Sans Text Light"/>
                      </a:endParaRPr>
                    </a:p>
                    <a:p>
                      <a:pPr algn="l" defTabSz="914400"/>
                      <a:r>
                        <a:rPr lang="ru-RU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Время на </a:t>
                      </a:r>
                      <a:r>
                        <a:rPr lang="ru-RU" sz="4000" spc="0" dirty="0" err="1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мастеркласс</a:t>
                      </a:r>
                      <a:r>
                        <a:rPr lang="ru-RU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 - 1.5 часа</a:t>
                      </a:r>
                    </a:p>
                    <a:p>
                      <a:pPr algn="l" defTabSz="914400"/>
                      <a:endParaRPr lang="ru-RU" sz="4000" spc="0" dirty="0">
                        <a:solidFill>
                          <a:srgbClr val="FFFFFF"/>
                        </a:solidFill>
                        <a:latin typeface="SB Sans Text Light"/>
                        <a:ea typeface="SB Sans Text Light"/>
                        <a:cs typeface="SB Sans Text Light"/>
                        <a:sym typeface="SB Sans Text Light"/>
                      </a:endParaRPr>
                    </a:p>
                    <a:p>
                      <a:pPr algn="l" defTabSz="914400"/>
                      <a:r>
                        <a:rPr lang="ru-RU" sz="4000" spc="0" dirty="0">
                          <a:solidFill>
                            <a:srgbClr val="FFFFFF"/>
                          </a:solidFill>
                          <a:latin typeface="SB Sans Text Light"/>
                          <a:ea typeface="SB Sans Text Light"/>
                          <a:cs typeface="SB Sans Text Light"/>
                          <a:sym typeface="SB Sans Text Light"/>
                        </a:rPr>
                        <a:t>Для начала – Демо результата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4000">
                          <a:solidFill>
                            <a:srgbClr val="333F48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9192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4" name="Tаблица 1"/>
          <p:cNvGraphicFramePr/>
          <p:nvPr>
            <p:extLst>
              <p:ext uri="{D42A27DB-BD31-4B8C-83A1-F6EECF244321}">
                <p14:modId xmlns:p14="http://schemas.microsoft.com/office/powerpoint/2010/main" val="879139121"/>
              </p:ext>
            </p:extLst>
          </p:nvPr>
        </p:nvGraphicFramePr>
        <p:xfrm>
          <a:off x="1270000" y="3441700"/>
          <a:ext cx="21844001" cy="898842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0925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136">
                <a:tc>
                  <a:txBody>
                    <a:bodyPr/>
                    <a:lstStyle/>
                    <a:p>
                      <a:pPr marL="304800" marR="304800" algn="l" defTabSz="2438338">
                        <a:lnSpc>
                          <a:spcPct val="70000"/>
                        </a:lnSpc>
                        <a:defRPr sz="10000" spc="-200">
                          <a:solidFill>
                            <a:srgbClr val="FAED00"/>
                          </a:solidFill>
                          <a:latin typeface="SB Sans Text Thin"/>
                          <a:ea typeface="SB Sans Text Thin"/>
                          <a:cs typeface="SB Sans Text Thin"/>
                          <a:sym typeface="SB Sans Text Thin"/>
                        </a:defRPr>
                      </a:pPr>
                      <a:br>
                        <a:rPr lang="ru-RU" sz="5000" dirty="0"/>
                      </a:br>
                      <a:r>
                        <a:rPr dirty="0"/>
                        <a:t>1</a:t>
                      </a:r>
                    </a:p>
                    <a:p>
                      <a:pPr marL="304800" marR="304800" algn="l" defTabSz="914400">
                        <a:defRPr sz="2500">
                          <a:solidFill>
                            <a:srgbClr val="FFFFFF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r>
                        <a:rPr lang="ru-RU" dirty="0"/>
                        <a:t>Установить </a:t>
                      </a:r>
                      <a:r>
                        <a:rPr lang="en" dirty="0"/>
                        <a:t>python3, pip3</a:t>
                      </a:r>
                      <a:r>
                        <a:rPr lang="ru-RU" dirty="0"/>
                        <a:t>:</a:t>
                      </a:r>
                    </a:p>
                    <a:p>
                      <a:pPr marL="304800" marR="304800" algn="l" defTabSz="914400">
                        <a:defRPr sz="2500">
                          <a:solidFill>
                            <a:srgbClr val="FFFFFF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endParaRPr lang="ru-RU" dirty="0"/>
                    </a:p>
                    <a:p>
                      <a:pPr marL="304800" marR="3048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>
                          <a:solidFill>
                            <a:srgbClr val="FFFFFF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r>
                        <a:rPr lang="en" dirty="0"/>
                        <a:t>https://www.python.org/downloads/</a:t>
                      </a:r>
                      <a:endParaRPr lang="ru-RU" dirty="0"/>
                    </a:p>
                    <a:p>
                      <a:pPr marL="304800" marR="3048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>
                          <a:solidFill>
                            <a:srgbClr val="FFFFFF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endParaRPr lang="ru-RU" dirty="0"/>
                    </a:p>
                    <a:p>
                      <a:pPr marL="304800" marR="3048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>
                          <a:solidFill>
                            <a:srgbClr val="FFFFFF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r>
                        <a:rPr lang="en" dirty="0"/>
                        <a:t>python -m pip3 install</a:t>
                      </a:r>
                      <a:endParaRPr dirty="0"/>
                    </a:p>
                  </a:txBody>
                  <a:tcPr marL="50800" marR="50800" marT="50800" marB="50800" horzOverflow="overflow">
                    <a:lnL w="0">
                      <a:miter lim="400000"/>
                    </a:lnL>
                    <a:lnR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04800" marR="304800" algn="l" defTabSz="2438338">
                        <a:lnSpc>
                          <a:spcPct val="70000"/>
                        </a:lnSpc>
                        <a:defRPr sz="10000" spc="-200">
                          <a:solidFill>
                            <a:srgbClr val="FAED00"/>
                          </a:solidFill>
                          <a:latin typeface="SB Sans Text Thin"/>
                          <a:ea typeface="SB Sans Text Thin"/>
                          <a:cs typeface="SB Sans Text Thin"/>
                          <a:sym typeface="SB Sans Text Thin"/>
                        </a:defRPr>
                      </a:pPr>
                      <a:br>
                        <a:rPr lang="ru-RU" sz="5000" dirty="0"/>
                      </a:br>
                      <a:r>
                        <a:rPr dirty="0"/>
                        <a:t>2</a:t>
                      </a:r>
                    </a:p>
                    <a:p>
                      <a:pPr marL="304800" marR="304800" algn="l" defTabSz="914400">
                        <a:defRPr sz="2500">
                          <a:solidFill>
                            <a:srgbClr val="FFFFFF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r>
                        <a:rPr lang="ru-RU" dirty="0"/>
                        <a:t>установить </a:t>
                      </a:r>
                      <a:r>
                        <a:rPr lang="en" dirty="0" err="1"/>
                        <a:t>esptool</a:t>
                      </a:r>
                      <a:r>
                        <a:rPr lang="en" dirty="0"/>
                        <a:t> </a:t>
                      </a:r>
                      <a:r>
                        <a:rPr lang="ru-RU" dirty="0"/>
                        <a:t>и </a:t>
                      </a:r>
                      <a:r>
                        <a:rPr lang="en" dirty="0" err="1"/>
                        <a:t>mpremote</a:t>
                      </a:r>
                      <a:r>
                        <a:rPr lang="en" dirty="0"/>
                        <a:t> </a:t>
                      </a:r>
                      <a:r>
                        <a:rPr lang="ru-RU" dirty="0"/>
                        <a:t>программы для управления </a:t>
                      </a:r>
                      <a:r>
                        <a:rPr lang="en" dirty="0"/>
                        <a:t>esp32</a:t>
                      </a:r>
                      <a:r>
                        <a:rPr lang="ru-RU" dirty="0"/>
                        <a:t>:</a:t>
                      </a:r>
                    </a:p>
                    <a:p>
                      <a:pPr marL="304800" marR="304800" algn="l" defTabSz="914400">
                        <a:defRPr sz="2500">
                          <a:solidFill>
                            <a:srgbClr val="FFFFFF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endParaRPr lang="ru-RU" dirty="0"/>
                    </a:p>
                    <a:p>
                      <a:pPr marL="304800" marR="304800" algn="l" defTabSz="914400">
                        <a:defRPr sz="2500">
                          <a:solidFill>
                            <a:srgbClr val="FFFFFF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r>
                        <a:rPr lang="ru-RU" dirty="0"/>
                        <a:t> </a:t>
                      </a:r>
                      <a:r>
                        <a:rPr lang="en" dirty="0"/>
                        <a:t>pip3 install </a:t>
                      </a:r>
                      <a:r>
                        <a:rPr lang="en" dirty="0" err="1"/>
                        <a:t>esptool</a:t>
                      </a:r>
                      <a:r>
                        <a:rPr lang="en" dirty="0"/>
                        <a:t>, </a:t>
                      </a:r>
                      <a:r>
                        <a:rPr lang="en" dirty="0" err="1"/>
                        <a:t>mpremote</a:t>
                      </a:r>
                      <a:endParaRPr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947">
                <a:tc>
                  <a:txBody>
                    <a:bodyPr/>
                    <a:lstStyle/>
                    <a:p>
                      <a:pPr marL="304800" marR="304800" algn="l" defTabSz="914400">
                        <a:lnSpc>
                          <a:spcPct val="90000"/>
                        </a:lnSpc>
                        <a:defRPr sz="2300" spc="-45">
                          <a:solidFill>
                            <a:srgbClr val="FFFFFF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04800" marR="304800" algn="l" defTabSz="914400">
                        <a:lnSpc>
                          <a:spcPct val="90000"/>
                        </a:lnSpc>
                        <a:defRPr sz="2300" spc="-45">
                          <a:solidFill>
                            <a:srgbClr val="FFFFFF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9341">
                <a:tc>
                  <a:txBody>
                    <a:bodyPr/>
                    <a:lstStyle/>
                    <a:p>
                      <a:pPr marL="304800" marR="304800" algn="l" defTabSz="2438338">
                        <a:lnSpc>
                          <a:spcPct val="70000"/>
                        </a:lnSpc>
                        <a:defRPr sz="10000" spc="-200">
                          <a:solidFill>
                            <a:srgbClr val="FAED00"/>
                          </a:solidFill>
                          <a:latin typeface="SB Sans Text Thin"/>
                          <a:ea typeface="SB Sans Text Thin"/>
                          <a:cs typeface="SB Sans Text Thin"/>
                          <a:sym typeface="SB Sans Text Thin"/>
                        </a:defRPr>
                      </a:pPr>
                      <a:br>
                        <a:rPr lang="ru-RU" sz="5000" dirty="0"/>
                      </a:br>
                      <a:r>
                        <a:rPr dirty="0"/>
                        <a:t>3</a:t>
                      </a:r>
                    </a:p>
                    <a:p>
                      <a:pPr marL="304800" marR="3048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>
                          <a:solidFill>
                            <a:srgbClr val="FFFFFF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r>
                        <a:rPr lang="ru-RU" dirty="0"/>
                        <a:t>Залить на </a:t>
                      </a:r>
                      <a:r>
                        <a:rPr lang="en-US" dirty="0"/>
                        <a:t>esp32 </a:t>
                      </a:r>
                      <a:r>
                        <a:rPr lang="ru-RU" dirty="0"/>
                        <a:t>прошивку </a:t>
                      </a:r>
                      <a:r>
                        <a:rPr lang="en-US" dirty="0" err="1"/>
                        <a:t>micropython</a:t>
                      </a:r>
                      <a:r>
                        <a:rPr lang="en-US" dirty="0"/>
                        <a:t> – </a:t>
                      </a:r>
                      <a:r>
                        <a:rPr lang="ru-RU" dirty="0"/>
                        <a:t>основа для скриптов на </a:t>
                      </a:r>
                      <a:r>
                        <a:rPr lang="en-US" dirty="0" err="1"/>
                        <a:t>micropython</a:t>
                      </a:r>
                      <a:r>
                        <a:rPr lang="en-US" dirty="0"/>
                        <a:t>:</a:t>
                      </a:r>
                    </a:p>
                    <a:p>
                      <a:pPr marL="304800" marR="3048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>
                          <a:solidFill>
                            <a:srgbClr val="FFFFFF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br>
                        <a:rPr dirty="0"/>
                      </a:br>
                      <a:r>
                        <a:rPr lang="en" dirty="0" err="1"/>
                        <a:t>esptool.py</a:t>
                      </a:r>
                      <a:r>
                        <a:rPr lang="en" dirty="0"/>
                        <a:t> -p /dev/tty.usbserial-0001 -b 460800 </a:t>
                      </a:r>
                      <a:r>
                        <a:rPr lang="en" dirty="0" err="1"/>
                        <a:t>write_flash</a:t>
                      </a:r>
                      <a:r>
                        <a:rPr lang="en" dirty="0"/>
                        <a:t> -z 0x1000 ./ESP32_GENERIC-20240105-v1.22.1.bin</a:t>
                      </a:r>
                    </a:p>
                    <a:p>
                      <a:pPr marL="304800" marR="3048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>
                          <a:solidFill>
                            <a:srgbClr val="FFFFFF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endParaRPr dirty="0"/>
                    </a:p>
                  </a:txBody>
                  <a:tcPr marL="50800" marR="50800" marT="50800" marB="50800" horzOverflow="overflow">
                    <a:lnL w="0">
                      <a:miter lim="400000"/>
                    </a:lnL>
                    <a:lnR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04800" marR="304800" algn="l" defTabSz="2438338">
                        <a:lnSpc>
                          <a:spcPct val="70000"/>
                        </a:lnSpc>
                        <a:defRPr sz="10000" spc="-200">
                          <a:solidFill>
                            <a:srgbClr val="FAED00"/>
                          </a:solidFill>
                          <a:latin typeface="SB Sans Text Thin"/>
                          <a:ea typeface="SB Sans Text Thin"/>
                          <a:cs typeface="SB Sans Text Thin"/>
                          <a:sym typeface="SB Sans Text Thin"/>
                        </a:defRPr>
                      </a:pPr>
                      <a:br>
                        <a:rPr lang="ru-RU" sz="5000" dirty="0"/>
                      </a:br>
                      <a:r>
                        <a:rPr dirty="0"/>
                        <a:t>4</a:t>
                      </a:r>
                      <a:endParaRPr lang="ru-RU" dirty="0"/>
                    </a:p>
                    <a:p>
                      <a:pPr marL="304800" marR="304800" algn="l" defTabSz="914400">
                        <a:defRPr sz="2500">
                          <a:solidFill>
                            <a:srgbClr val="FFFFFF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r>
                        <a:rPr lang="ru-RU" dirty="0"/>
                        <a:t>Подключиться к оболочке </a:t>
                      </a:r>
                      <a:r>
                        <a:rPr lang="en" dirty="0" err="1"/>
                        <a:t>micropython</a:t>
                      </a:r>
                      <a:r>
                        <a:rPr lang="ru-RU" dirty="0"/>
                        <a:t>:</a:t>
                      </a:r>
                    </a:p>
                    <a:p>
                      <a:pPr marL="304800" marR="304800" algn="l" defTabSz="914400">
                        <a:defRPr sz="2500">
                          <a:solidFill>
                            <a:srgbClr val="FFFFFF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endParaRPr lang="ru-RU" dirty="0"/>
                    </a:p>
                    <a:p>
                      <a:pPr marL="304800" marR="3048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>
                          <a:solidFill>
                            <a:srgbClr val="FFFFFF"/>
                          </a:solidFill>
                          <a:latin typeface="SB Sans Text"/>
                          <a:ea typeface="SB Sans Text"/>
                          <a:cs typeface="SB Sans Text"/>
                          <a:sym typeface="SB Sans Text"/>
                        </a:defRPr>
                      </a:pPr>
                      <a:r>
                        <a:rPr lang="en" dirty="0" err="1"/>
                        <a:t>mpremote</a:t>
                      </a:r>
                      <a:endParaRPr lang="en"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FFFFFF"/>
                      </a:solidFill>
                      <a:custDash>
                        <a:ds d="100000" sp="200000"/>
                      </a:custDash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07" name="Сгруппировать"/>
          <p:cNvGrpSpPr/>
          <p:nvPr/>
        </p:nvGrpSpPr>
        <p:grpSpPr>
          <a:xfrm>
            <a:off x="12192000" y="-857250"/>
            <a:ext cx="1524000" cy="857250"/>
            <a:chOff x="0" y="0"/>
            <a:chExt cx="1524000" cy="857250"/>
          </a:xfrm>
        </p:grpSpPr>
        <p:sp>
          <p:nvSpPr>
            <p:cNvPr id="705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34E234">
                <a:alpha val="5017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06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10" name="Сгруппировать"/>
          <p:cNvGrpSpPr/>
          <p:nvPr/>
        </p:nvGrpSpPr>
        <p:grpSpPr>
          <a:xfrm>
            <a:off x="10668000" y="-1714500"/>
            <a:ext cx="1524000" cy="857250"/>
            <a:chOff x="0" y="0"/>
            <a:chExt cx="1524000" cy="857250"/>
          </a:xfrm>
        </p:grpSpPr>
        <p:sp>
          <p:nvSpPr>
            <p:cNvPr id="708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09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13" name="Сгруппировать"/>
          <p:cNvGrpSpPr/>
          <p:nvPr/>
        </p:nvGrpSpPr>
        <p:grpSpPr>
          <a:xfrm>
            <a:off x="13716000" y="-1714500"/>
            <a:ext cx="1524000" cy="857250"/>
            <a:chOff x="0" y="0"/>
            <a:chExt cx="1524000" cy="857250"/>
          </a:xfrm>
        </p:grpSpPr>
        <p:sp>
          <p:nvSpPr>
            <p:cNvPr id="711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12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16" name="Сгруппировать"/>
          <p:cNvGrpSpPr/>
          <p:nvPr/>
        </p:nvGrpSpPr>
        <p:grpSpPr>
          <a:xfrm>
            <a:off x="9144000" y="-857250"/>
            <a:ext cx="1524000" cy="857250"/>
            <a:chOff x="0" y="0"/>
            <a:chExt cx="1524000" cy="857250"/>
          </a:xfrm>
        </p:grpSpPr>
        <p:sp>
          <p:nvSpPr>
            <p:cNvPr id="714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15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19" name="Сгруппировать"/>
          <p:cNvGrpSpPr/>
          <p:nvPr/>
        </p:nvGrpSpPr>
        <p:grpSpPr>
          <a:xfrm>
            <a:off x="7620000" y="-1714500"/>
            <a:ext cx="1524000" cy="857250"/>
            <a:chOff x="0" y="0"/>
            <a:chExt cx="1524000" cy="857250"/>
          </a:xfrm>
        </p:grpSpPr>
        <p:sp>
          <p:nvSpPr>
            <p:cNvPr id="717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18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22" name="Сгруппировать"/>
          <p:cNvGrpSpPr/>
          <p:nvPr/>
        </p:nvGrpSpPr>
        <p:grpSpPr>
          <a:xfrm>
            <a:off x="6096000" y="-857250"/>
            <a:ext cx="1524000" cy="857250"/>
            <a:chOff x="0" y="0"/>
            <a:chExt cx="1524000" cy="857250"/>
          </a:xfrm>
        </p:grpSpPr>
        <p:sp>
          <p:nvSpPr>
            <p:cNvPr id="720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21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25" name="Сгруппировать"/>
          <p:cNvGrpSpPr/>
          <p:nvPr/>
        </p:nvGrpSpPr>
        <p:grpSpPr>
          <a:xfrm>
            <a:off x="4572000" y="-1714500"/>
            <a:ext cx="1524000" cy="857250"/>
            <a:chOff x="0" y="0"/>
            <a:chExt cx="1524000" cy="857250"/>
          </a:xfrm>
        </p:grpSpPr>
        <p:sp>
          <p:nvSpPr>
            <p:cNvPr id="723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24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28" name="Сгруппировать"/>
          <p:cNvGrpSpPr/>
          <p:nvPr/>
        </p:nvGrpSpPr>
        <p:grpSpPr>
          <a:xfrm>
            <a:off x="3048000" y="-857250"/>
            <a:ext cx="1524000" cy="857250"/>
            <a:chOff x="0" y="0"/>
            <a:chExt cx="1524000" cy="857250"/>
          </a:xfrm>
        </p:grpSpPr>
        <p:sp>
          <p:nvSpPr>
            <p:cNvPr id="726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27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31" name="Сгруппировать"/>
          <p:cNvGrpSpPr/>
          <p:nvPr/>
        </p:nvGrpSpPr>
        <p:grpSpPr>
          <a:xfrm>
            <a:off x="1524000" y="-1714500"/>
            <a:ext cx="1524000" cy="857250"/>
            <a:chOff x="0" y="0"/>
            <a:chExt cx="1524000" cy="857250"/>
          </a:xfrm>
        </p:grpSpPr>
        <p:sp>
          <p:nvSpPr>
            <p:cNvPr id="729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30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34" name="Сгруппировать"/>
          <p:cNvGrpSpPr/>
          <p:nvPr/>
        </p:nvGrpSpPr>
        <p:grpSpPr>
          <a:xfrm>
            <a:off x="0" y="-857250"/>
            <a:ext cx="1524001" cy="857250"/>
            <a:chOff x="0" y="0"/>
            <a:chExt cx="1524000" cy="857250"/>
          </a:xfrm>
        </p:grpSpPr>
        <p:sp>
          <p:nvSpPr>
            <p:cNvPr id="732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33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37" name="Сгруппировать"/>
          <p:cNvGrpSpPr/>
          <p:nvPr/>
        </p:nvGrpSpPr>
        <p:grpSpPr>
          <a:xfrm>
            <a:off x="16764000" y="-1714500"/>
            <a:ext cx="1524000" cy="857250"/>
            <a:chOff x="0" y="0"/>
            <a:chExt cx="1524000" cy="857250"/>
          </a:xfrm>
        </p:grpSpPr>
        <p:sp>
          <p:nvSpPr>
            <p:cNvPr id="735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36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40" name="Сгруппировать"/>
          <p:cNvGrpSpPr/>
          <p:nvPr/>
        </p:nvGrpSpPr>
        <p:grpSpPr>
          <a:xfrm>
            <a:off x="15240000" y="-857250"/>
            <a:ext cx="1524000" cy="857250"/>
            <a:chOff x="0" y="0"/>
            <a:chExt cx="1524000" cy="857250"/>
          </a:xfrm>
        </p:grpSpPr>
        <p:sp>
          <p:nvSpPr>
            <p:cNvPr id="738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39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43" name="Сгруппировать"/>
          <p:cNvGrpSpPr/>
          <p:nvPr/>
        </p:nvGrpSpPr>
        <p:grpSpPr>
          <a:xfrm>
            <a:off x="19812000" y="-1714500"/>
            <a:ext cx="1524000" cy="857250"/>
            <a:chOff x="0" y="0"/>
            <a:chExt cx="1524000" cy="857250"/>
          </a:xfrm>
        </p:grpSpPr>
        <p:sp>
          <p:nvSpPr>
            <p:cNvPr id="741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42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46" name="Сгруппировать"/>
          <p:cNvGrpSpPr/>
          <p:nvPr/>
        </p:nvGrpSpPr>
        <p:grpSpPr>
          <a:xfrm>
            <a:off x="18288000" y="-857250"/>
            <a:ext cx="1524000" cy="857250"/>
            <a:chOff x="0" y="0"/>
            <a:chExt cx="1524000" cy="857250"/>
          </a:xfrm>
        </p:grpSpPr>
        <p:sp>
          <p:nvSpPr>
            <p:cNvPr id="744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45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49" name="Сгруппировать"/>
          <p:cNvGrpSpPr/>
          <p:nvPr/>
        </p:nvGrpSpPr>
        <p:grpSpPr>
          <a:xfrm>
            <a:off x="22860000" y="-1714500"/>
            <a:ext cx="1524000" cy="857250"/>
            <a:chOff x="0" y="0"/>
            <a:chExt cx="1524000" cy="857250"/>
          </a:xfrm>
        </p:grpSpPr>
        <p:sp>
          <p:nvSpPr>
            <p:cNvPr id="747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48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52" name="Сгруппировать"/>
          <p:cNvGrpSpPr/>
          <p:nvPr/>
        </p:nvGrpSpPr>
        <p:grpSpPr>
          <a:xfrm>
            <a:off x="21336000" y="-857250"/>
            <a:ext cx="1524000" cy="857250"/>
            <a:chOff x="0" y="0"/>
            <a:chExt cx="1524000" cy="857250"/>
          </a:xfrm>
        </p:grpSpPr>
        <p:sp>
          <p:nvSpPr>
            <p:cNvPr id="750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51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55" name="Сгруппировать"/>
          <p:cNvGrpSpPr/>
          <p:nvPr/>
        </p:nvGrpSpPr>
        <p:grpSpPr>
          <a:xfrm>
            <a:off x="-1524000" y="0"/>
            <a:ext cx="1524000" cy="857251"/>
            <a:chOff x="0" y="0"/>
            <a:chExt cx="1524000" cy="857250"/>
          </a:xfrm>
        </p:grpSpPr>
        <p:sp>
          <p:nvSpPr>
            <p:cNvPr id="753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54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58" name="Сгруппировать"/>
          <p:cNvGrpSpPr/>
          <p:nvPr/>
        </p:nvGrpSpPr>
        <p:grpSpPr>
          <a:xfrm>
            <a:off x="-1524000" y="12858750"/>
            <a:ext cx="1524000" cy="857250"/>
            <a:chOff x="0" y="0"/>
            <a:chExt cx="1524000" cy="857250"/>
          </a:xfrm>
        </p:grpSpPr>
        <p:sp>
          <p:nvSpPr>
            <p:cNvPr id="756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57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761" name="Сгруппировать"/>
          <p:cNvGrpSpPr/>
          <p:nvPr/>
        </p:nvGrpSpPr>
        <p:grpSpPr>
          <a:xfrm>
            <a:off x="-1651000" y="12001500"/>
            <a:ext cx="1524000" cy="857250"/>
            <a:chOff x="0" y="0"/>
            <a:chExt cx="1524000" cy="857250"/>
          </a:xfrm>
        </p:grpSpPr>
        <p:sp>
          <p:nvSpPr>
            <p:cNvPr id="759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60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2" name="Экосистема">
            <a:extLst>
              <a:ext uri="{FF2B5EF4-FFF2-40B4-BE49-F238E27FC236}">
                <a16:creationId xmlns:a16="http://schemas.microsoft.com/office/drawing/2014/main" id="{44170839-196F-902C-5264-71E4DF8932B2}"/>
              </a:ext>
            </a:extLst>
          </p:cNvPr>
          <p:cNvSpPr txBox="1"/>
          <p:nvPr/>
        </p:nvSpPr>
        <p:spPr>
          <a:xfrm>
            <a:off x="1524000" y="1290805"/>
            <a:ext cx="9914574" cy="1249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70000"/>
              </a:lnSpc>
              <a:defRPr sz="10000" spc="-100">
                <a:solidFill>
                  <a:srgbClr val="FFFFFF"/>
                </a:solidFill>
                <a:latin typeface="SB Sans Display Semibold"/>
                <a:ea typeface="SB Sans Display Semibold"/>
                <a:cs typeface="SB Sans Display Semibold"/>
                <a:sym typeface="SB Sans Display Semibold"/>
              </a:defRPr>
            </a:lvl1pPr>
          </a:lstStyle>
          <a:p>
            <a:r>
              <a:rPr lang="ru-RU" dirty="0"/>
              <a:t>Шаг 1. Подготовка</a:t>
            </a:r>
            <a:endParaRPr dirty="0"/>
          </a:p>
        </p:txBody>
      </p:sp>
      <p:sp>
        <p:nvSpPr>
          <p:cNvPr id="7" name="Примечание">
            <a:extLst>
              <a:ext uri="{FF2B5EF4-FFF2-40B4-BE49-F238E27FC236}">
                <a16:creationId xmlns:a16="http://schemas.microsoft.com/office/drawing/2014/main" id="{6ECDA034-A38A-2B29-80CE-0D6E2169393D}"/>
              </a:ext>
            </a:extLst>
          </p:cNvPr>
          <p:cNvSpPr txBox="1"/>
          <p:nvPr/>
        </p:nvSpPr>
        <p:spPr>
          <a:xfrm>
            <a:off x="8820150" y="12177217"/>
            <a:ext cx="12090400" cy="681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algn="l">
              <a:lnSpc>
                <a:spcPct val="110000"/>
              </a:lnSpc>
              <a:defRPr sz="1500">
                <a:solidFill>
                  <a:srgbClr val="FFFFFF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r"/>
            <a:r>
              <a:rPr lang="en" sz="3600" dirty="0" err="1"/>
              <a:t>github.com</a:t>
            </a:r>
            <a:r>
              <a:rPr lang="en" sz="3600" dirty="0"/>
              <a:t>/</a:t>
            </a:r>
            <a:r>
              <a:rPr lang="en" sz="3600" dirty="0" err="1"/>
              <a:t>tarakanov</a:t>
            </a:r>
            <a:r>
              <a:rPr lang="en" sz="3600" dirty="0"/>
              <a:t>/esp32_basics</a:t>
            </a:r>
            <a:endParaRPr sz="3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4AB197-6E9A-661D-F427-08C2748C4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2950" y="10864850"/>
            <a:ext cx="20701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3001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Сгруппировать"/>
          <p:cNvGrpSpPr/>
          <p:nvPr/>
        </p:nvGrpSpPr>
        <p:grpSpPr>
          <a:xfrm>
            <a:off x="12192000" y="-857250"/>
            <a:ext cx="1524000" cy="857250"/>
            <a:chOff x="0" y="0"/>
            <a:chExt cx="1524000" cy="857250"/>
          </a:xfrm>
        </p:grpSpPr>
        <p:sp>
          <p:nvSpPr>
            <p:cNvPr id="1044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34E234">
                <a:alpha val="5017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45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49" name="Сгруппировать"/>
          <p:cNvGrpSpPr/>
          <p:nvPr/>
        </p:nvGrpSpPr>
        <p:grpSpPr>
          <a:xfrm>
            <a:off x="10668000" y="-1714500"/>
            <a:ext cx="1524000" cy="857250"/>
            <a:chOff x="0" y="0"/>
            <a:chExt cx="1524000" cy="857250"/>
          </a:xfrm>
        </p:grpSpPr>
        <p:sp>
          <p:nvSpPr>
            <p:cNvPr id="1047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48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52" name="Сгруппировать"/>
          <p:cNvGrpSpPr/>
          <p:nvPr/>
        </p:nvGrpSpPr>
        <p:grpSpPr>
          <a:xfrm>
            <a:off x="13716000" y="-1714500"/>
            <a:ext cx="1524000" cy="857250"/>
            <a:chOff x="0" y="0"/>
            <a:chExt cx="1524000" cy="857250"/>
          </a:xfrm>
        </p:grpSpPr>
        <p:sp>
          <p:nvSpPr>
            <p:cNvPr id="1050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51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55" name="Сгруппировать"/>
          <p:cNvGrpSpPr/>
          <p:nvPr/>
        </p:nvGrpSpPr>
        <p:grpSpPr>
          <a:xfrm>
            <a:off x="9144000" y="-857250"/>
            <a:ext cx="1524000" cy="857250"/>
            <a:chOff x="0" y="0"/>
            <a:chExt cx="1524000" cy="857250"/>
          </a:xfrm>
        </p:grpSpPr>
        <p:sp>
          <p:nvSpPr>
            <p:cNvPr id="1053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54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58" name="Сгруппировать"/>
          <p:cNvGrpSpPr/>
          <p:nvPr/>
        </p:nvGrpSpPr>
        <p:grpSpPr>
          <a:xfrm>
            <a:off x="7620000" y="-1714500"/>
            <a:ext cx="1524000" cy="857250"/>
            <a:chOff x="0" y="0"/>
            <a:chExt cx="1524000" cy="857250"/>
          </a:xfrm>
        </p:grpSpPr>
        <p:sp>
          <p:nvSpPr>
            <p:cNvPr id="1056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57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61" name="Сгруппировать"/>
          <p:cNvGrpSpPr/>
          <p:nvPr/>
        </p:nvGrpSpPr>
        <p:grpSpPr>
          <a:xfrm>
            <a:off x="6096000" y="-857250"/>
            <a:ext cx="1524000" cy="857250"/>
            <a:chOff x="0" y="0"/>
            <a:chExt cx="1524000" cy="857250"/>
          </a:xfrm>
        </p:grpSpPr>
        <p:sp>
          <p:nvSpPr>
            <p:cNvPr id="1059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60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64" name="Сгруппировать"/>
          <p:cNvGrpSpPr/>
          <p:nvPr/>
        </p:nvGrpSpPr>
        <p:grpSpPr>
          <a:xfrm>
            <a:off x="4572000" y="-1714500"/>
            <a:ext cx="1524000" cy="857250"/>
            <a:chOff x="0" y="0"/>
            <a:chExt cx="1524000" cy="857250"/>
          </a:xfrm>
        </p:grpSpPr>
        <p:sp>
          <p:nvSpPr>
            <p:cNvPr id="1062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63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67" name="Сгруппировать"/>
          <p:cNvGrpSpPr/>
          <p:nvPr/>
        </p:nvGrpSpPr>
        <p:grpSpPr>
          <a:xfrm>
            <a:off x="3048000" y="-857250"/>
            <a:ext cx="1524000" cy="857250"/>
            <a:chOff x="0" y="0"/>
            <a:chExt cx="1524000" cy="857250"/>
          </a:xfrm>
        </p:grpSpPr>
        <p:sp>
          <p:nvSpPr>
            <p:cNvPr id="1065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66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70" name="Сгруппировать"/>
          <p:cNvGrpSpPr/>
          <p:nvPr/>
        </p:nvGrpSpPr>
        <p:grpSpPr>
          <a:xfrm>
            <a:off x="1524000" y="-1714500"/>
            <a:ext cx="1524000" cy="857250"/>
            <a:chOff x="0" y="0"/>
            <a:chExt cx="1524000" cy="857250"/>
          </a:xfrm>
        </p:grpSpPr>
        <p:sp>
          <p:nvSpPr>
            <p:cNvPr id="1068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69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73" name="Сгруппировать"/>
          <p:cNvGrpSpPr/>
          <p:nvPr/>
        </p:nvGrpSpPr>
        <p:grpSpPr>
          <a:xfrm>
            <a:off x="0" y="-857250"/>
            <a:ext cx="1524001" cy="857250"/>
            <a:chOff x="0" y="0"/>
            <a:chExt cx="1524000" cy="857250"/>
          </a:xfrm>
        </p:grpSpPr>
        <p:sp>
          <p:nvSpPr>
            <p:cNvPr id="1071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72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76" name="Сгруппировать"/>
          <p:cNvGrpSpPr/>
          <p:nvPr/>
        </p:nvGrpSpPr>
        <p:grpSpPr>
          <a:xfrm>
            <a:off x="16764000" y="-1714500"/>
            <a:ext cx="1524000" cy="857250"/>
            <a:chOff x="0" y="0"/>
            <a:chExt cx="1524000" cy="857250"/>
          </a:xfrm>
        </p:grpSpPr>
        <p:sp>
          <p:nvSpPr>
            <p:cNvPr id="1074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75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79" name="Сгруппировать"/>
          <p:cNvGrpSpPr/>
          <p:nvPr/>
        </p:nvGrpSpPr>
        <p:grpSpPr>
          <a:xfrm>
            <a:off x="15240000" y="-857250"/>
            <a:ext cx="1524000" cy="857250"/>
            <a:chOff x="0" y="0"/>
            <a:chExt cx="1524000" cy="857250"/>
          </a:xfrm>
        </p:grpSpPr>
        <p:sp>
          <p:nvSpPr>
            <p:cNvPr id="1077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78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82" name="Сгруппировать"/>
          <p:cNvGrpSpPr/>
          <p:nvPr/>
        </p:nvGrpSpPr>
        <p:grpSpPr>
          <a:xfrm>
            <a:off x="19812000" y="-1714500"/>
            <a:ext cx="1524000" cy="857250"/>
            <a:chOff x="0" y="0"/>
            <a:chExt cx="1524000" cy="857250"/>
          </a:xfrm>
        </p:grpSpPr>
        <p:sp>
          <p:nvSpPr>
            <p:cNvPr id="1080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81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85" name="Сгруппировать"/>
          <p:cNvGrpSpPr/>
          <p:nvPr/>
        </p:nvGrpSpPr>
        <p:grpSpPr>
          <a:xfrm>
            <a:off x="18288000" y="-857250"/>
            <a:ext cx="1524000" cy="857250"/>
            <a:chOff x="0" y="0"/>
            <a:chExt cx="1524000" cy="857250"/>
          </a:xfrm>
        </p:grpSpPr>
        <p:sp>
          <p:nvSpPr>
            <p:cNvPr id="1083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84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88" name="Сгруппировать"/>
          <p:cNvGrpSpPr/>
          <p:nvPr/>
        </p:nvGrpSpPr>
        <p:grpSpPr>
          <a:xfrm>
            <a:off x="22860000" y="-1714500"/>
            <a:ext cx="1524000" cy="857250"/>
            <a:chOff x="0" y="0"/>
            <a:chExt cx="1524000" cy="857250"/>
          </a:xfrm>
        </p:grpSpPr>
        <p:sp>
          <p:nvSpPr>
            <p:cNvPr id="1086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87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91" name="Сгруппировать"/>
          <p:cNvGrpSpPr/>
          <p:nvPr/>
        </p:nvGrpSpPr>
        <p:grpSpPr>
          <a:xfrm>
            <a:off x="21336000" y="-857250"/>
            <a:ext cx="1524000" cy="857250"/>
            <a:chOff x="0" y="0"/>
            <a:chExt cx="1524000" cy="857250"/>
          </a:xfrm>
        </p:grpSpPr>
        <p:sp>
          <p:nvSpPr>
            <p:cNvPr id="1089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90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94" name="Сгруппировать"/>
          <p:cNvGrpSpPr/>
          <p:nvPr/>
        </p:nvGrpSpPr>
        <p:grpSpPr>
          <a:xfrm>
            <a:off x="-1524000" y="0"/>
            <a:ext cx="1524000" cy="857251"/>
            <a:chOff x="0" y="0"/>
            <a:chExt cx="1524000" cy="857250"/>
          </a:xfrm>
        </p:grpSpPr>
        <p:sp>
          <p:nvSpPr>
            <p:cNvPr id="1092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93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97" name="Сгруппировать"/>
          <p:cNvGrpSpPr/>
          <p:nvPr/>
        </p:nvGrpSpPr>
        <p:grpSpPr>
          <a:xfrm>
            <a:off x="-1524000" y="12858750"/>
            <a:ext cx="1524000" cy="857250"/>
            <a:chOff x="0" y="0"/>
            <a:chExt cx="1524000" cy="857250"/>
          </a:xfrm>
        </p:grpSpPr>
        <p:sp>
          <p:nvSpPr>
            <p:cNvPr id="1095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96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100" name="Сгруппировать"/>
          <p:cNvGrpSpPr/>
          <p:nvPr/>
        </p:nvGrpSpPr>
        <p:grpSpPr>
          <a:xfrm>
            <a:off x="-1651000" y="12001500"/>
            <a:ext cx="1524000" cy="857250"/>
            <a:chOff x="0" y="0"/>
            <a:chExt cx="1524000" cy="857250"/>
          </a:xfrm>
        </p:grpSpPr>
        <p:sp>
          <p:nvSpPr>
            <p:cNvPr id="1098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99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1104" name="Организован проектный офис, определен РП"/>
          <p:cNvSpPr txBox="1"/>
          <p:nvPr/>
        </p:nvSpPr>
        <p:spPr>
          <a:xfrm>
            <a:off x="1574800" y="10542691"/>
            <a:ext cx="98552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200">
                <a:solidFill>
                  <a:srgbClr val="FFFFF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/>
              <a:t>Код</a:t>
            </a:r>
            <a:endParaRPr dirty="0">
              <a:latin typeface="SB Sans Text Semibold"/>
              <a:ea typeface="SB Sans Text Semibold"/>
              <a:cs typeface="SB Sans Text Semibold"/>
              <a:sym typeface="SB Sans Text Semibold"/>
            </a:endParaRPr>
          </a:p>
        </p:txBody>
      </p:sp>
      <p:sp>
        <p:nvSpPr>
          <p:cNvPr id="1105" name="Проведены Kick-off по стримам интеграций"/>
          <p:cNvSpPr txBox="1"/>
          <p:nvPr/>
        </p:nvSpPr>
        <p:spPr>
          <a:xfrm>
            <a:off x="12492037" y="10542691"/>
            <a:ext cx="99060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200">
                <a:solidFill>
                  <a:srgbClr val="FFFFF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>
                <a:latin typeface="SB Sans Text Semibold"/>
                <a:ea typeface="SB Sans Text Semibold"/>
                <a:cs typeface="SB Sans Text Semibold"/>
                <a:sym typeface="SB Sans Text Semibold"/>
              </a:rPr>
              <a:t>Схема</a:t>
            </a:r>
            <a:endParaRPr dirty="0"/>
          </a:p>
        </p:txBody>
      </p:sp>
      <p:sp>
        <p:nvSpPr>
          <p:cNvPr id="2" name="Экосистема">
            <a:extLst>
              <a:ext uri="{FF2B5EF4-FFF2-40B4-BE49-F238E27FC236}">
                <a16:creationId xmlns:a16="http://schemas.microsoft.com/office/drawing/2014/main" id="{C6619181-B280-239B-E655-E06539399D4B}"/>
              </a:ext>
            </a:extLst>
          </p:cNvPr>
          <p:cNvSpPr txBox="1"/>
          <p:nvPr/>
        </p:nvSpPr>
        <p:spPr>
          <a:xfrm>
            <a:off x="1524000" y="1290805"/>
            <a:ext cx="15534702" cy="1249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70000"/>
              </a:lnSpc>
              <a:defRPr sz="10000" spc="-100">
                <a:solidFill>
                  <a:srgbClr val="FFFFFF"/>
                </a:solidFill>
                <a:latin typeface="SB Sans Display Semibold"/>
                <a:ea typeface="SB Sans Display Semibold"/>
                <a:cs typeface="SB Sans Display Semibold"/>
                <a:sym typeface="SB Sans Display Semibold"/>
              </a:defRPr>
            </a:lvl1pPr>
          </a:lstStyle>
          <a:p>
            <a:r>
              <a:rPr lang="ru-RU" dirty="0"/>
              <a:t>Шаг 2. Мигаем индикатором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A5F14318-BBE0-1144-0DC5-6534AF56B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6" b="-1"/>
          <a:stretch/>
        </p:blipFill>
        <p:spPr bwMode="auto">
          <a:xfrm>
            <a:off x="1574800" y="3168502"/>
            <a:ext cx="6846185" cy="7374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60F08E22-6670-B0AA-78B1-B9821792F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03587" y="4804606"/>
            <a:ext cx="4201098" cy="7275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имечание">
            <a:extLst>
              <a:ext uri="{FF2B5EF4-FFF2-40B4-BE49-F238E27FC236}">
                <a16:creationId xmlns:a16="http://schemas.microsoft.com/office/drawing/2014/main" id="{CFE777A6-CF88-D335-F731-2FEA8A329384}"/>
              </a:ext>
            </a:extLst>
          </p:cNvPr>
          <p:cNvSpPr txBox="1"/>
          <p:nvPr/>
        </p:nvSpPr>
        <p:spPr>
          <a:xfrm>
            <a:off x="8820150" y="12177217"/>
            <a:ext cx="12090400" cy="681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algn="l">
              <a:lnSpc>
                <a:spcPct val="110000"/>
              </a:lnSpc>
              <a:defRPr sz="1500">
                <a:solidFill>
                  <a:srgbClr val="FFFFFF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r"/>
            <a:r>
              <a:rPr lang="en" sz="3600" dirty="0" err="1"/>
              <a:t>github.com</a:t>
            </a:r>
            <a:r>
              <a:rPr lang="en" sz="3600" dirty="0"/>
              <a:t>/</a:t>
            </a:r>
            <a:r>
              <a:rPr lang="en" sz="3600" dirty="0" err="1"/>
              <a:t>tarakanov</a:t>
            </a:r>
            <a:r>
              <a:rPr lang="en" sz="3600" dirty="0"/>
              <a:t>/esp32_basics</a:t>
            </a:r>
            <a:endParaRPr sz="3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8EF520-D3B8-A76C-1704-AF4ED3ABD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2950" y="10864850"/>
            <a:ext cx="20701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0883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Сгруппировать"/>
          <p:cNvGrpSpPr/>
          <p:nvPr/>
        </p:nvGrpSpPr>
        <p:grpSpPr>
          <a:xfrm>
            <a:off x="12192000" y="-857250"/>
            <a:ext cx="1524000" cy="857250"/>
            <a:chOff x="0" y="0"/>
            <a:chExt cx="1524000" cy="857250"/>
          </a:xfrm>
        </p:grpSpPr>
        <p:sp>
          <p:nvSpPr>
            <p:cNvPr id="1044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34E234">
                <a:alpha val="5017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45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49" name="Сгруппировать"/>
          <p:cNvGrpSpPr/>
          <p:nvPr/>
        </p:nvGrpSpPr>
        <p:grpSpPr>
          <a:xfrm>
            <a:off x="10668000" y="-1714500"/>
            <a:ext cx="1524000" cy="857250"/>
            <a:chOff x="0" y="0"/>
            <a:chExt cx="1524000" cy="857250"/>
          </a:xfrm>
        </p:grpSpPr>
        <p:sp>
          <p:nvSpPr>
            <p:cNvPr id="1047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48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52" name="Сгруппировать"/>
          <p:cNvGrpSpPr/>
          <p:nvPr/>
        </p:nvGrpSpPr>
        <p:grpSpPr>
          <a:xfrm>
            <a:off x="13716000" y="-1714500"/>
            <a:ext cx="1524000" cy="857250"/>
            <a:chOff x="0" y="0"/>
            <a:chExt cx="1524000" cy="857250"/>
          </a:xfrm>
        </p:grpSpPr>
        <p:sp>
          <p:nvSpPr>
            <p:cNvPr id="1050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51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55" name="Сгруппировать"/>
          <p:cNvGrpSpPr/>
          <p:nvPr/>
        </p:nvGrpSpPr>
        <p:grpSpPr>
          <a:xfrm>
            <a:off x="9144000" y="-857250"/>
            <a:ext cx="1524000" cy="857250"/>
            <a:chOff x="0" y="0"/>
            <a:chExt cx="1524000" cy="857250"/>
          </a:xfrm>
        </p:grpSpPr>
        <p:sp>
          <p:nvSpPr>
            <p:cNvPr id="1053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54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58" name="Сгруппировать"/>
          <p:cNvGrpSpPr/>
          <p:nvPr/>
        </p:nvGrpSpPr>
        <p:grpSpPr>
          <a:xfrm>
            <a:off x="7620000" y="-1714500"/>
            <a:ext cx="1524000" cy="857250"/>
            <a:chOff x="0" y="0"/>
            <a:chExt cx="1524000" cy="857250"/>
          </a:xfrm>
        </p:grpSpPr>
        <p:sp>
          <p:nvSpPr>
            <p:cNvPr id="1056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57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61" name="Сгруппировать"/>
          <p:cNvGrpSpPr/>
          <p:nvPr/>
        </p:nvGrpSpPr>
        <p:grpSpPr>
          <a:xfrm>
            <a:off x="6096000" y="-857250"/>
            <a:ext cx="1524000" cy="857250"/>
            <a:chOff x="0" y="0"/>
            <a:chExt cx="1524000" cy="857250"/>
          </a:xfrm>
        </p:grpSpPr>
        <p:sp>
          <p:nvSpPr>
            <p:cNvPr id="1059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60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64" name="Сгруппировать"/>
          <p:cNvGrpSpPr/>
          <p:nvPr/>
        </p:nvGrpSpPr>
        <p:grpSpPr>
          <a:xfrm>
            <a:off x="4572000" y="-1714500"/>
            <a:ext cx="1524000" cy="857250"/>
            <a:chOff x="0" y="0"/>
            <a:chExt cx="1524000" cy="857250"/>
          </a:xfrm>
        </p:grpSpPr>
        <p:sp>
          <p:nvSpPr>
            <p:cNvPr id="1062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63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67" name="Сгруппировать"/>
          <p:cNvGrpSpPr/>
          <p:nvPr/>
        </p:nvGrpSpPr>
        <p:grpSpPr>
          <a:xfrm>
            <a:off x="3048000" y="-857250"/>
            <a:ext cx="1524000" cy="857250"/>
            <a:chOff x="0" y="0"/>
            <a:chExt cx="1524000" cy="857250"/>
          </a:xfrm>
        </p:grpSpPr>
        <p:sp>
          <p:nvSpPr>
            <p:cNvPr id="1065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66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70" name="Сгруппировать"/>
          <p:cNvGrpSpPr/>
          <p:nvPr/>
        </p:nvGrpSpPr>
        <p:grpSpPr>
          <a:xfrm>
            <a:off x="1524000" y="-1714500"/>
            <a:ext cx="1524000" cy="857250"/>
            <a:chOff x="0" y="0"/>
            <a:chExt cx="1524000" cy="857250"/>
          </a:xfrm>
        </p:grpSpPr>
        <p:sp>
          <p:nvSpPr>
            <p:cNvPr id="1068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69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73" name="Сгруппировать"/>
          <p:cNvGrpSpPr/>
          <p:nvPr/>
        </p:nvGrpSpPr>
        <p:grpSpPr>
          <a:xfrm>
            <a:off x="0" y="-857250"/>
            <a:ext cx="1524001" cy="857250"/>
            <a:chOff x="0" y="0"/>
            <a:chExt cx="1524000" cy="857250"/>
          </a:xfrm>
        </p:grpSpPr>
        <p:sp>
          <p:nvSpPr>
            <p:cNvPr id="1071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72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76" name="Сгруппировать"/>
          <p:cNvGrpSpPr/>
          <p:nvPr/>
        </p:nvGrpSpPr>
        <p:grpSpPr>
          <a:xfrm>
            <a:off x="16764000" y="-1714500"/>
            <a:ext cx="1524000" cy="857250"/>
            <a:chOff x="0" y="0"/>
            <a:chExt cx="1524000" cy="857250"/>
          </a:xfrm>
        </p:grpSpPr>
        <p:sp>
          <p:nvSpPr>
            <p:cNvPr id="1074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75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79" name="Сгруппировать"/>
          <p:cNvGrpSpPr/>
          <p:nvPr/>
        </p:nvGrpSpPr>
        <p:grpSpPr>
          <a:xfrm>
            <a:off x="15240000" y="-857250"/>
            <a:ext cx="1524000" cy="857250"/>
            <a:chOff x="0" y="0"/>
            <a:chExt cx="1524000" cy="857250"/>
          </a:xfrm>
        </p:grpSpPr>
        <p:sp>
          <p:nvSpPr>
            <p:cNvPr id="1077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78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82" name="Сгруппировать"/>
          <p:cNvGrpSpPr/>
          <p:nvPr/>
        </p:nvGrpSpPr>
        <p:grpSpPr>
          <a:xfrm>
            <a:off x="19812000" y="-1714500"/>
            <a:ext cx="1524000" cy="857250"/>
            <a:chOff x="0" y="0"/>
            <a:chExt cx="1524000" cy="857250"/>
          </a:xfrm>
        </p:grpSpPr>
        <p:sp>
          <p:nvSpPr>
            <p:cNvPr id="1080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81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85" name="Сгруппировать"/>
          <p:cNvGrpSpPr/>
          <p:nvPr/>
        </p:nvGrpSpPr>
        <p:grpSpPr>
          <a:xfrm>
            <a:off x="18288000" y="-857250"/>
            <a:ext cx="1524000" cy="857250"/>
            <a:chOff x="0" y="0"/>
            <a:chExt cx="1524000" cy="857250"/>
          </a:xfrm>
        </p:grpSpPr>
        <p:sp>
          <p:nvSpPr>
            <p:cNvPr id="1083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84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88" name="Сгруппировать"/>
          <p:cNvGrpSpPr/>
          <p:nvPr/>
        </p:nvGrpSpPr>
        <p:grpSpPr>
          <a:xfrm>
            <a:off x="22860000" y="-1714500"/>
            <a:ext cx="1524000" cy="857250"/>
            <a:chOff x="0" y="0"/>
            <a:chExt cx="1524000" cy="857250"/>
          </a:xfrm>
        </p:grpSpPr>
        <p:sp>
          <p:nvSpPr>
            <p:cNvPr id="1086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87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91" name="Сгруппировать"/>
          <p:cNvGrpSpPr/>
          <p:nvPr/>
        </p:nvGrpSpPr>
        <p:grpSpPr>
          <a:xfrm>
            <a:off x="21336000" y="-857250"/>
            <a:ext cx="1524000" cy="857250"/>
            <a:chOff x="0" y="0"/>
            <a:chExt cx="1524000" cy="857250"/>
          </a:xfrm>
        </p:grpSpPr>
        <p:sp>
          <p:nvSpPr>
            <p:cNvPr id="1089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90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94" name="Сгруппировать"/>
          <p:cNvGrpSpPr/>
          <p:nvPr/>
        </p:nvGrpSpPr>
        <p:grpSpPr>
          <a:xfrm>
            <a:off x="-1524000" y="0"/>
            <a:ext cx="1524000" cy="857251"/>
            <a:chOff x="0" y="0"/>
            <a:chExt cx="1524000" cy="857250"/>
          </a:xfrm>
        </p:grpSpPr>
        <p:sp>
          <p:nvSpPr>
            <p:cNvPr id="1092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93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97" name="Сгруппировать"/>
          <p:cNvGrpSpPr/>
          <p:nvPr/>
        </p:nvGrpSpPr>
        <p:grpSpPr>
          <a:xfrm>
            <a:off x="-1524000" y="12858750"/>
            <a:ext cx="1524000" cy="857250"/>
            <a:chOff x="0" y="0"/>
            <a:chExt cx="1524000" cy="857250"/>
          </a:xfrm>
        </p:grpSpPr>
        <p:sp>
          <p:nvSpPr>
            <p:cNvPr id="1095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96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100" name="Сгруппировать"/>
          <p:cNvGrpSpPr/>
          <p:nvPr/>
        </p:nvGrpSpPr>
        <p:grpSpPr>
          <a:xfrm>
            <a:off x="-1651000" y="12001500"/>
            <a:ext cx="1524000" cy="857250"/>
            <a:chOff x="0" y="0"/>
            <a:chExt cx="1524000" cy="857250"/>
          </a:xfrm>
        </p:grpSpPr>
        <p:sp>
          <p:nvSpPr>
            <p:cNvPr id="1098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99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1104" name="Организован проектный офис, определен РП"/>
          <p:cNvSpPr txBox="1"/>
          <p:nvPr/>
        </p:nvSpPr>
        <p:spPr>
          <a:xfrm>
            <a:off x="1574800" y="10542691"/>
            <a:ext cx="98552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200">
                <a:solidFill>
                  <a:srgbClr val="FFFFF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/>
              <a:t>Код</a:t>
            </a:r>
            <a:endParaRPr dirty="0">
              <a:latin typeface="SB Sans Text Semibold"/>
              <a:ea typeface="SB Sans Text Semibold"/>
              <a:cs typeface="SB Sans Text Semibold"/>
              <a:sym typeface="SB Sans Text Semibold"/>
            </a:endParaRPr>
          </a:p>
        </p:txBody>
      </p:sp>
      <p:sp>
        <p:nvSpPr>
          <p:cNvPr id="1105" name="Проведены Kick-off по стримам интеграций"/>
          <p:cNvSpPr txBox="1"/>
          <p:nvPr/>
        </p:nvSpPr>
        <p:spPr>
          <a:xfrm>
            <a:off x="12492037" y="10542691"/>
            <a:ext cx="99060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200">
                <a:solidFill>
                  <a:srgbClr val="FFFFF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>
                <a:latin typeface="SB Sans Text Semibold"/>
                <a:ea typeface="SB Sans Text Semibold"/>
                <a:cs typeface="SB Sans Text Semibold"/>
                <a:sym typeface="SB Sans Text Semibold"/>
              </a:rPr>
              <a:t>Схема</a:t>
            </a:r>
            <a:endParaRPr dirty="0"/>
          </a:p>
        </p:txBody>
      </p:sp>
      <p:sp>
        <p:nvSpPr>
          <p:cNvPr id="2" name="Экосистема">
            <a:extLst>
              <a:ext uri="{FF2B5EF4-FFF2-40B4-BE49-F238E27FC236}">
                <a16:creationId xmlns:a16="http://schemas.microsoft.com/office/drawing/2014/main" id="{C6619181-B280-239B-E655-E06539399D4B}"/>
              </a:ext>
            </a:extLst>
          </p:cNvPr>
          <p:cNvSpPr txBox="1"/>
          <p:nvPr/>
        </p:nvSpPr>
        <p:spPr>
          <a:xfrm>
            <a:off x="1524000" y="1290805"/>
            <a:ext cx="7595028" cy="1249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70000"/>
              </a:lnSpc>
              <a:defRPr sz="10000" spc="-100">
                <a:solidFill>
                  <a:srgbClr val="FFFFFF"/>
                </a:solidFill>
                <a:latin typeface="SB Sans Display Semibold"/>
                <a:ea typeface="SB Sans Display Semibold"/>
                <a:cs typeface="SB Sans Display Semibold"/>
                <a:sym typeface="SB Sans Display Semibold"/>
              </a:defRPr>
            </a:lvl1pPr>
          </a:lstStyle>
          <a:p>
            <a:r>
              <a:rPr lang="ru-RU" dirty="0"/>
              <a:t>Шаг 3. Кнопка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7B74A1B-74AB-49EA-54BF-D749C8E2C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3364507"/>
            <a:ext cx="9448800" cy="708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59558A4-B8A6-4AC2-028E-8592BC2DF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7" r="31235"/>
          <a:stretch/>
        </p:blipFill>
        <p:spPr bwMode="auto">
          <a:xfrm>
            <a:off x="12217400" y="3456091"/>
            <a:ext cx="10591800" cy="708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имечание">
            <a:extLst>
              <a:ext uri="{FF2B5EF4-FFF2-40B4-BE49-F238E27FC236}">
                <a16:creationId xmlns:a16="http://schemas.microsoft.com/office/drawing/2014/main" id="{8EEE15E5-D4E7-2034-3FA0-59E73420300A}"/>
              </a:ext>
            </a:extLst>
          </p:cNvPr>
          <p:cNvSpPr txBox="1"/>
          <p:nvPr/>
        </p:nvSpPr>
        <p:spPr>
          <a:xfrm>
            <a:off x="8820150" y="12177217"/>
            <a:ext cx="12090400" cy="681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algn="l">
              <a:lnSpc>
                <a:spcPct val="110000"/>
              </a:lnSpc>
              <a:defRPr sz="1500">
                <a:solidFill>
                  <a:srgbClr val="FFFFFF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r"/>
            <a:r>
              <a:rPr lang="en" sz="3600" dirty="0" err="1"/>
              <a:t>github.com</a:t>
            </a:r>
            <a:r>
              <a:rPr lang="en" sz="3600" dirty="0"/>
              <a:t>/</a:t>
            </a:r>
            <a:r>
              <a:rPr lang="en" sz="3600" dirty="0" err="1"/>
              <a:t>tarakanov</a:t>
            </a:r>
            <a:r>
              <a:rPr lang="en" sz="3600" dirty="0"/>
              <a:t>/esp32_basics</a:t>
            </a:r>
            <a:endParaRPr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AFBFCA-E623-36CB-98D5-B2FD867D8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2950" y="10864850"/>
            <a:ext cx="20701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982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Сгруппировать"/>
          <p:cNvGrpSpPr/>
          <p:nvPr/>
        </p:nvGrpSpPr>
        <p:grpSpPr>
          <a:xfrm>
            <a:off x="12192000" y="-857250"/>
            <a:ext cx="1524000" cy="857250"/>
            <a:chOff x="0" y="0"/>
            <a:chExt cx="1524000" cy="857250"/>
          </a:xfrm>
        </p:grpSpPr>
        <p:sp>
          <p:nvSpPr>
            <p:cNvPr id="1044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34E234">
                <a:alpha val="5017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45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49" name="Сгруппировать"/>
          <p:cNvGrpSpPr/>
          <p:nvPr/>
        </p:nvGrpSpPr>
        <p:grpSpPr>
          <a:xfrm>
            <a:off x="10668000" y="-1714500"/>
            <a:ext cx="1524000" cy="857250"/>
            <a:chOff x="0" y="0"/>
            <a:chExt cx="1524000" cy="857250"/>
          </a:xfrm>
        </p:grpSpPr>
        <p:sp>
          <p:nvSpPr>
            <p:cNvPr id="1047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48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52" name="Сгруппировать"/>
          <p:cNvGrpSpPr/>
          <p:nvPr/>
        </p:nvGrpSpPr>
        <p:grpSpPr>
          <a:xfrm>
            <a:off x="13716000" y="-1714500"/>
            <a:ext cx="1524000" cy="857250"/>
            <a:chOff x="0" y="0"/>
            <a:chExt cx="1524000" cy="857250"/>
          </a:xfrm>
        </p:grpSpPr>
        <p:sp>
          <p:nvSpPr>
            <p:cNvPr id="1050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51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55" name="Сгруппировать"/>
          <p:cNvGrpSpPr/>
          <p:nvPr/>
        </p:nvGrpSpPr>
        <p:grpSpPr>
          <a:xfrm>
            <a:off x="9144000" y="-857250"/>
            <a:ext cx="1524000" cy="857250"/>
            <a:chOff x="0" y="0"/>
            <a:chExt cx="1524000" cy="857250"/>
          </a:xfrm>
        </p:grpSpPr>
        <p:sp>
          <p:nvSpPr>
            <p:cNvPr id="1053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54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58" name="Сгруппировать"/>
          <p:cNvGrpSpPr/>
          <p:nvPr/>
        </p:nvGrpSpPr>
        <p:grpSpPr>
          <a:xfrm>
            <a:off x="7620000" y="-1714500"/>
            <a:ext cx="1524000" cy="857250"/>
            <a:chOff x="0" y="0"/>
            <a:chExt cx="1524000" cy="857250"/>
          </a:xfrm>
        </p:grpSpPr>
        <p:sp>
          <p:nvSpPr>
            <p:cNvPr id="1056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57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61" name="Сгруппировать"/>
          <p:cNvGrpSpPr/>
          <p:nvPr/>
        </p:nvGrpSpPr>
        <p:grpSpPr>
          <a:xfrm>
            <a:off x="6096000" y="-857250"/>
            <a:ext cx="1524000" cy="857250"/>
            <a:chOff x="0" y="0"/>
            <a:chExt cx="1524000" cy="857250"/>
          </a:xfrm>
        </p:grpSpPr>
        <p:sp>
          <p:nvSpPr>
            <p:cNvPr id="1059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60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64" name="Сгруппировать"/>
          <p:cNvGrpSpPr/>
          <p:nvPr/>
        </p:nvGrpSpPr>
        <p:grpSpPr>
          <a:xfrm>
            <a:off x="4572000" y="-1714500"/>
            <a:ext cx="1524000" cy="857250"/>
            <a:chOff x="0" y="0"/>
            <a:chExt cx="1524000" cy="857250"/>
          </a:xfrm>
        </p:grpSpPr>
        <p:sp>
          <p:nvSpPr>
            <p:cNvPr id="1062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63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67" name="Сгруппировать"/>
          <p:cNvGrpSpPr/>
          <p:nvPr/>
        </p:nvGrpSpPr>
        <p:grpSpPr>
          <a:xfrm>
            <a:off x="3048000" y="-857250"/>
            <a:ext cx="1524000" cy="857250"/>
            <a:chOff x="0" y="0"/>
            <a:chExt cx="1524000" cy="857250"/>
          </a:xfrm>
        </p:grpSpPr>
        <p:sp>
          <p:nvSpPr>
            <p:cNvPr id="1065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66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70" name="Сгруппировать"/>
          <p:cNvGrpSpPr/>
          <p:nvPr/>
        </p:nvGrpSpPr>
        <p:grpSpPr>
          <a:xfrm>
            <a:off x="1524000" y="-1714500"/>
            <a:ext cx="1524000" cy="857250"/>
            <a:chOff x="0" y="0"/>
            <a:chExt cx="1524000" cy="857250"/>
          </a:xfrm>
        </p:grpSpPr>
        <p:sp>
          <p:nvSpPr>
            <p:cNvPr id="1068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69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73" name="Сгруппировать"/>
          <p:cNvGrpSpPr/>
          <p:nvPr/>
        </p:nvGrpSpPr>
        <p:grpSpPr>
          <a:xfrm>
            <a:off x="0" y="-857250"/>
            <a:ext cx="1524001" cy="857250"/>
            <a:chOff x="0" y="0"/>
            <a:chExt cx="1524000" cy="857250"/>
          </a:xfrm>
        </p:grpSpPr>
        <p:sp>
          <p:nvSpPr>
            <p:cNvPr id="1071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72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76" name="Сгруппировать"/>
          <p:cNvGrpSpPr/>
          <p:nvPr/>
        </p:nvGrpSpPr>
        <p:grpSpPr>
          <a:xfrm>
            <a:off x="16764000" y="-1714500"/>
            <a:ext cx="1524000" cy="857250"/>
            <a:chOff x="0" y="0"/>
            <a:chExt cx="1524000" cy="857250"/>
          </a:xfrm>
        </p:grpSpPr>
        <p:sp>
          <p:nvSpPr>
            <p:cNvPr id="1074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75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79" name="Сгруппировать"/>
          <p:cNvGrpSpPr/>
          <p:nvPr/>
        </p:nvGrpSpPr>
        <p:grpSpPr>
          <a:xfrm>
            <a:off x="15240000" y="-857250"/>
            <a:ext cx="1524000" cy="857250"/>
            <a:chOff x="0" y="0"/>
            <a:chExt cx="1524000" cy="857250"/>
          </a:xfrm>
        </p:grpSpPr>
        <p:sp>
          <p:nvSpPr>
            <p:cNvPr id="1077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78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82" name="Сгруппировать"/>
          <p:cNvGrpSpPr/>
          <p:nvPr/>
        </p:nvGrpSpPr>
        <p:grpSpPr>
          <a:xfrm>
            <a:off x="19812000" y="-1714500"/>
            <a:ext cx="1524000" cy="857250"/>
            <a:chOff x="0" y="0"/>
            <a:chExt cx="1524000" cy="857250"/>
          </a:xfrm>
        </p:grpSpPr>
        <p:sp>
          <p:nvSpPr>
            <p:cNvPr id="1080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81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85" name="Сгруппировать"/>
          <p:cNvGrpSpPr/>
          <p:nvPr/>
        </p:nvGrpSpPr>
        <p:grpSpPr>
          <a:xfrm>
            <a:off x="18288000" y="-857250"/>
            <a:ext cx="1524000" cy="857250"/>
            <a:chOff x="0" y="0"/>
            <a:chExt cx="1524000" cy="857250"/>
          </a:xfrm>
        </p:grpSpPr>
        <p:sp>
          <p:nvSpPr>
            <p:cNvPr id="1083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84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88" name="Сгруппировать"/>
          <p:cNvGrpSpPr/>
          <p:nvPr/>
        </p:nvGrpSpPr>
        <p:grpSpPr>
          <a:xfrm>
            <a:off x="22860000" y="-1714500"/>
            <a:ext cx="1524000" cy="857250"/>
            <a:chOff x="0" y="0"/>
            <a:chExt cx="1524000" cy="857250"/>
          </a:xfrm>
        </p:grpSpPr>
        <p:sp>
          <p:nvSpPr>
            <p:cNvPr id="1086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87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91" name="Сгруппировать"/>
          <p:cNvGrpSpPr/>
          <p:nvPr/>
        </p:nvGrpSpPr>
        <p:grpSpPr>
          <a:xfrm>
            <a:off x="21336000" y="-857250"/>
            <a:ext cx="1524000" cy="857250"/>
            <a:chOff x="0" y="0"/>
            <a:chExt cx="1524000" cy="857250"/>
          </a:xfrm>
        </p:grpSpPr>
        <p:sp>
          <p:nvSpPr>
            <p:cNvPr id="1089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90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94" name="Сгруппировать"/>
          <p:cNvGrpSpPr/>
          <p:nvPr/>
        </p:nvGrpSpPr>
        <p:grpSpPr>
          <a:xfrm>
            <a:off x="-1524000" y="0"/>
            <a:ext cx="1524000" cy="857251"/>
            <a:chOff x="0" y="0"/>
            <a:chExt cx="1524000" cy="857250"/>
          </a:xfrm>
        </p:grpSpPr>
        <p:sp>
          <p:nvSpPr>
            <p:cNvPr id="1092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93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97" name="Сгруппировать"/>
          <p:cNvGrpSpPr/>
          <p:nvPr/>
        </p:nvGrpSpPr>
        <p:grpSpPr>
          <a:xfrm>
            <a:off x="-1524000" y="12858750"/>
            <a:ext cx="1524000" cy="857250"/>
            <a:chOff x="0" y="0"/>
            <a:chExt cx="1524000" cy="857250"/>
          </a:xfrm>
        </p:grpSpPr>
        <p:sp>
          <p:nvSpPr>
            <p:cNvPr id="1095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96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100" name="Сгруппировать"/>
          <p:cNvGrpSpPr/>
          <p:nvPr/>
        </p:nvGrpSpPr>
        <p:grpSpPr>
          <a:xfrm>
            <a:off x="-1651000" y="12001500"/>
            <a:ext cx="1524000" cy="857250"/>
            <a:chOff x="0" y="0"/>
            <a:chExt cx="1524000" cy="857250"/>
          </a:xfrm>
        </p:grpSpPr>
        <p:sp>
          <p:nvSpPr>
            <p:cNvPr id="1098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99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1104" name="Организован проектный офис, определен РП"/>
          <p:cNvSpPr txBox="1"/>
          <p:nvPr/>
        </p:nvSpPr>
        <p:spPr>
          <a:xfrm>
            <a:off x="1574800" y="10542691"/>
            <a:ext cx="98552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200">
                <a:solidFill>
                  <a:srgbClr val="FFFFF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/>
              <a:t>Код</a:t>
            </a:r>
            <a:endParaRPr dirty="0">
              <a:latin typeface="SB Sans Text Semibold"/>
              <a:ea typeface="SB Sans Text Semibold"/>
              <a:cs typeface="SB Sans Text Semibold"/>
              <a:sym typeface="SB Sans Text Semibold"/>
            </a:endParaRPr>
          </a:p>
        </p:txBody>
      </p:sp>
      <p:sp>
        <p:nvSpPr>
          <p:cNvPr id="1105" name="Проведены Kick-off по стримам интеграций"/>
          <p:cNvSpPr txBox="1"/>
          <p:nvPr/>
        </p:nvSpPr>
        <p:spPr>
          <a:xfrm>
            <a:off x="12492037" y="10542691"/>
            <a:ext cx="99060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200">
                <a:solidFill>
                  <a:srgbClr val="FFFFF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>
                <a:latin typeface="SB Sans Text Semibold"/>
                <a:ea typeface="SB Sans Text Semibold"/>
                <a:cs typeface="SB Sans Text Semibold"/>
                <a:sym typeface="SB Sans Text Semibold"/>
              </a:rPr>
              <a:t>Схема</a:t>
            </a:r>
            <a:endParaRPr dirty="0"/>
          </a:p>
        </p:txBody>
      </p:sp>
      <p:sp>
        <p:nvSpPr>
          <p:cNvPr id="2" name="Экосистема">
            <a:extLst>
              <a:ext uri="{FF2B5EF4-FFF2-40B4-BE49-F238E27FC236}">
                <a16:creationId xmlns:a16="http://schemas.microsoft.com/office/drawing/2014/main" id="{C6619181-B280-239B-E655-E06539399D4B}"/>
              </a:ext>
            </a:extLst>
          </p:cNvPr>
          <p:cNvSpPr txBox="1"/>
          <p:nvPr/>
        </p:nvSpPr>
        <p:spPr>
          <a:xfrm>
            <a:off x="1524000" y="1290805"/>
            <a:ext cx="21799237" cy="1249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70000"/>
              </a:lnSpc>
              <a:defRPr sz="10000" spc="-100">
                <a:solidFill>
                  <a:srgbClr val="FFFFFF"/>
                </a:solidFill>
                <a:latin typeface="SB Sans Display Semibold"/>
                <a:ea typeface="SB Sans Display Semibold"/>
                <a:cs typeface="SB Sans Display Semibold"/>
                <a:sym typeface="SB Sans Display Semibold"/>
              </a:defRPr>
            </a:lvl1pPr>
          </a:lstStyle>
          <a:p>
            <a:r>
              <a:rPr lang="ru-RU" dirty="0"/>
              <a:t>Шаг 4. Датчик температуры и влажности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2049CC5-F2A3-FB52-ED6A-677A2AB84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99" y="4253023"/>
            <a:ext cx="9449843" cy="6289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F870625-FF80-22F6-E471-4D3904F0F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7" r="46250"/>
          <a:stretch/>
        </p:blipFill>
        <p:spPr bwMode="auto">
          <a:xfrm>
            <a:off x="12192000" y="3350297"/>
            <a:ext cx="8392633" cy="7192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имечание">
            <a:extLst>
              <a:ext uri="{FF2B5EF4-FFF2-40B4-BE49-F238E27FC236}">
                <a16:creationId xmlns:a16="http://schemas.microsoft.com/office/drawing/2014/main" id="{FB8EF121-AF60-DA82-D4E2-E481086B7453}"/>
              </a:ext>
            </a:extLst>
          </p:cNvPr>
          <p:cNvSpPr txBox="1"/>
          <p:nvPr/>
        </p:nvSpPr>
        <p:spPr>
          <a:xfrm>
            <a:off x="8820150" y="12177217"/>
            <a:ext cx="12090400" cy="681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algn="l">
              <a:lnSpc>
                <a:spcPct val="110000"/>
              </a:lnSpc>
              <a:defRPr sz="1500">
                <a:solidFill>
                  <a:srgbClr val="FFFFFF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r"/>
            <a:r>
              <a:rPr lang="en" sz="3600" dirty="0" err="1"/>
              <a:t>github.com</a:t>
            </a:r>
            <a:r>
              <a:rPr lang="en" sz="3600" dirty="0"/>
              <a:t>/</a:t>
            </a:r>
            <a:r>
              <a:rPr lang="en" sz="3600" dirty="0" err="1"/>
              <a:t>tarakanov</a:t>
            </a:r>
            <a:r>
              <a:rPr lang="en" sz="3600" dirty="0"/>
              <a:t>/esp32_basics</a:t>
            </a:r>
            <a:endParaRPr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D7999C-02C1-C3A7-346C-D84D292B6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2950" y="10864850"/>
            <a:ext cx="20701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52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Сгруппировать"/>
          <p:cNvGrpSpPr/>
          <p:nvPr/>
        </p:nvGrpSpPr>
        <p:grpSpPr>
          <a:xfrm>
            <a:off x="12192000" y="-857250"/>
            <a:ext cx="1524000" cy="857250"/>
            <a:chOff x="0" y="0"/>
            <a:chExt cx="1524000" cy="857250"/>
          </a:xfrm>
        </p:grpSpPr>
        <p:sp>
          <p:nvSpPr>
            <p:cNvPr id="1044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34E234">
                <a:alpha val="5017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45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49" name="Сгруппировать"/>
          <p:cNvGrpSpPr/>
          <p:nvPr/>
        </p:nvGrpSpPr>
        <p:grpSpPr>
          <a:xfrm>
            <a:off x="10668000" y="-1714500"/>
            <a:ext cx="1524000" cy="857250"/>
            <a:chOff x="0" y="0"/>
            <a:chExt cx="1524000" cy="857250"/>
          </a:xfrm>
        </p:grpSpPr>
        <p:sp>
          <p:nvSpPr>
            <p:cNvPr id="1047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48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52" name="Сгруппировать"/>
          <p:cNvGrpSpPr/>
          <p:nvPr/>
        </p:nvGrpSpPr>
        <p:grpSpPr>
          <a:xfrm>
            <a:off x="13716000" y="-1714500"/>
            <a:ext cx="1524000" cy="857250"/>
            <a:chOff x="0" y="0"/>
            <a:chExt cx="1524000" cy="857250"/>
          </a:xfrm>
        </p:grpSpPr>
        <p:sp>
          <p:nvSpPr>
            <p:cNvPr id="1050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51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55" name="Сгруппировать"/>
          <p:cNvGrpSpPr/>
          <p:nvPr/>
        </p:nvGrpSpPr>
        <p:grpSpPr>
          <a:xfrm>
            <a:off x="9144000" y="-857250"/>
            <a:ext cx="1524000" cy="857250"/>
            <a:chOff x="0" y="0"/>
            <a:chExt cx="1524000" cy="857250"/>
          </a:xfrm>
        </p:grpSpPr>
        <p:sp>
          <p:nvSpPr>
            <p:cNvPr id="1053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54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58" name="Сгруппировать"/>
          <p:cNvGrpSpPr/>
          <p:nvPr/>
        </p:nvGrpSpPr>
        <p:grpSpPr>
          <a:xfrm>
            <a:off x="7620000" y="-1714500"/>
            <a:ext cx="1524000" cy="857250"/>
            <a:chOff x="0" y="0"/>
            <a:chExt cx="1524000" cy="857250"/>
          </a:xfrm>
        </p:grpSpPr>
        <p:sp>
          <p:nvSpPr>
            <p:cNvPr id="1056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57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61" name="Сгруппировать"/>
          <p:cNvGrpSpPr/>
          <p:nvPr/>
        </p:nvGrpSpPr>
        <p:grpSpPr>
          <a:xfrm>
            <a:off x="6096000" y="-857250"/>
            <a:ext cx="1524000" cy="857250"/>
            <a:chOff x="0" y="0"/>
            <a:chExt cx="1524000" cy="857250"/>
          </a:xfrm>
        </p:grpSpPr>
        <p:sp>
          <p:nvSpPr>
            <p:cNvPr id="1059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60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64" name="Сгруппировать"/>
          <p:cNvGrpSpPr/>
          <p:nvPr/>
        </p:nvGrpSpPr>
        <p:grpSpPr>
          <a:xfrm>
            <a:off x="4572000" y="-1714500"/>
            <a:ext cx="1524000" cy="857250"/>
            <a:chOff x="0" y="0"/>
            <a:chExt cx="1524000" cy="857250"/>
          </a:xfrm>
        </p:grpSpPr>
        <p:sp>
          <p:nvSpPr>
            <p:cNvPr id="1062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63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67" name="Сгруппировать"/>
          <p:cNvGrpSpPr/>
          <p:nvPr/>
        </p:nvGrpSpPr>
        <p:grpSpPr>
          <a:xfrm>
            <a:off x="3048000" y="-857250"/>
            <a:ext cx="1524000" cy="857250"/>
            <a:chOff x="0" y="0"/>
            <a:chExt cx="1524000" cy="857250"/>
          </a:xfrm>
        </p:grpSpPr>
        <p:sp>
          <p:nvSpPr>
            <p:cNvPr id="1065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66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70" name="Сгруппировать"/>
          <p:cNvGrpSpPr/>
          <p:nvPr/>
        </p:nvGrpSpPr>
        <p:grpSpPr>
          <a:xfrm>
            <a:off x="1524000" y="-1714500"/>
            <a:ext cx="1524000" cy="857250"/>
            <a:chOff x="0" y="0"/>
            <a:chExt cx="1524000" cy="857250"/>
          </a:xfrm>
        </p:grpSpPr>
        <p:sp>
          <p:nvSpPr>
            <p:cNvPr id="1068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69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73" name="Сгруппировать"/>
          <p:cNvGrpSpPr/>
          <p:nvPr/>
        </p:nvGrpSpPr>
        <p:grpSpPr>
          <a:xfrm>
            <a:off x="0" y="-857250"/>
            <a:ext cx="1524001" cy="857250"/>
            <a:chOff x="0" y="0"/>
            <a:chExt cx="1524000" cy="857250"/>
          </a:xfrm>
        </p:grpSpPr>
        <p:sp>
          <p:nvSpPr>
            <p:cNvPr id="1071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72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76" name="Сгруппировать"/>
          <p:cNvGrpSpPr/>
          <p:nvPr/>
        </p:nvGrpSpPr>
        <p:grpSpPr>
          <a:xfrm>
            <a:off x="16764000" y="-1714500"/>
            <a:ext cx="1524000" cy="857250"/>
            <a:chOff x="0" y="0"/>
            <a:chExt cx="1524000" cy="857250"/>
          </a:xfrm>
        </p:grpSpPr>
        <p:sp>
          <p:nvSpPr>
            <p:cNvPr id="1074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75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79" name="Сгруппировать"/>
          <p:cNvGrpSpPr/>
          <p:nvPr/>
        </p:nvGrpSpPr>
        <p:grpSpPr>
          <a:xfrm>
            <a:off x="15240000" y="-857250"/>
            <a:ext cx="1524000" cy="857250"/>
            <a:chOff x="0" y="0"/>
            <a:chExt cx="1524000" cy="857250"/>
          </a:xfrm>
        </p:grpSpPr>
        <p:sp>
          <p:nvSpPr>
            <p:cNvPr id="1077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78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82" name="Сгруппировать"/>
          <p:cNvGrpSpPr/>
          <p:nvPr/>
        </p:nvGrpSpPr>
        <p:grpSpPr>
          <a:xfrm>
            <a:off x="19812000" y="-1714500"/>
            <a:ext cx="1524000" cy="857250"/>
            <a:chOff x="0" y="0"/>
            <a:chExt cx="1524000" cy="857250"/>
          </a:xfrm>
        </p:grpSpPr>
        <p:sp>
          <p:nvSpPr>
            <p:cNvPr id="1080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81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85" name="Сгруппировать"/>
          <p:cNvGrpSpPr/>
          <p:nvPr/>
        </p:nvGrpSpPr>
        <p:grpSpPr>
          <a:xfrm>
            <a:off x="18288000" y="-857250"/>
            <a:ext cx="1524000" cy="857250"/>
            <a:chOff x="0" y="0"/>
            <a:chExt cx="1524000" cy="857250"/>
          </a:xfrm>
        </p:grpSpPr>
        <p:sp>
          <p:nvSpPr>
            <p:cNvPr id="1083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84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88" name="Сгруппировать"/>
          <p:cNvGrpSpPr/>
          <p:nvPr/>
        </p:nvGrpSpPr>
        <p:grpSpPr>
          <a:xfrm>
            <a:off x="22860000" y="-1714500"/>
            <a:ext cx="1524000" cy="857250"/>
            <a:chOff x="0" y="0"/>
            <a:chExt cx="1524000" cy="857250"/>
          </a:xfrm>
        </p:grpSpPr>
        <p:sp>
          <p:nvSpPr>
            <p:cNvPr id="1086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87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91" name="Сгруппировать"/>
          <p:cNvGrpSpPr/>
          <p:nvPr/>
        </p:nvGrpSpPr>
        <p:grpSpPr>
          <a:xfrm>
            <a:off x="21336000" y="-857250"/>
            <a:ext cx="1524000" cy="857250"/>
            <a:chOff x="0" y="0"/>
            <a:chExt cx="1524000" cy="857250"/>
          </a:xfrm>
        </p:grpSpPr>
        <p:sp>
          <p:nvSpPr>
            <p:cNvPr id="1089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90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94" name="Сгруппировать"/>
          <p:cNvGrpSpPr/>
          <p:nvPr/>
        </p:nvGrpSpPr>
        <p:grpSpPr>
          <a:xfrm>
            <a:off x="-1524000" y="0"/>
            <a:ext cx="1524000" cy="857251"/>
            <a:chOff x="0" y="0"/>
            <a:chExt cx="1524000" cy="857250"/>
          </a:xfrm>
        </p:grpSpPr>
        <p:sp>
          <p:nvSpPr>
            <p:cNvPr id="1092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93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97" name="Сгруппировать"/>
          <p:cNvGrpSpPr/>
          <p:nvPr/>
        </p:nvGrpSpPr>
        <p:grpSpPr>
          <a:xfrm>
            <a:off x="-1524000" y="12858750"/>
            <a:ext cx="1524000" cy="857250"/>
            <a:chOff x="0" y="0"/>
            <a:chExt cx="1524000" cy="857250"/>
          </a:xfrm>
        </p:grpSpPr>
        <p:sp>
          <p:nvSpPr>
            <p:cNvPr id="1095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96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100" name="Сгруппировать"/>
          <p:cNvGrpSpPr/>
          <p:nvPr/>
        </p:nvGrpSpPr>
        <p:grpSpPr>
          <a:xfrm>
            <a:off x="-1651000" y="12001500"/>
            <a:ext cx="1524000" cy="857250"/>
            <a:chOff x="0" y="0"/>
            <a:chExt cx="1524000" cy="857250"/>
          </a:xfrm>
        </p:grpSpPr>
        <p:sp>
          <p:nvSpPr>
            <p:cNvPr id="1098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99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1104" name="Организован проектный офис, определен РП"/>
          <p:cNvSpPr txBox="1"/>
          <p:nvPr/>
        </p:nvSpPr>
        <p:spPr>
          <a:xfrm>
            <a:off x="1574800" y="10542691"/>
            <a:ext cx="98552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200">
                <a:solidFill>
                  <a:srgbClr val="FFFFF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/>
              <a:t>Код</a:t>
            </a:r>
            <a:endParaRPr dirty="0">
              <a:latin typeface="SB Sans Text Semibold"/>
              <a:ea typeface="SB Sans Text Semibold"/>
              <a:cs typeface="SB Sans Text Semibold"/>
              <a:sym typeface="SB Sans Text Semibold"/>
            </a:endParaRPr>
          </a:p>
        </p:txBody>
      </p:sp>
      <p:sp>
        <p:nvSpPr>
          <p:cNvPr id="1105" name="Проведены Kick-off по стримам интеграций"/>
          <p:cNvSpPr txBox="1"/>
          <p:nvPr/>
        </p:nvSpPr>
        <p:spPr>
          <a:xfrm>
            <a:off x="13427701" y="10542691"/>
            <a:ext cx="99060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200">
                <a:solidFill>
                  <a:srgbClr val="FFFFF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>
                <a:latin typeface="SB Sans Text Semibold"/>
                <a:ea typeface="SB Sans Text Semibold"/>
                <a:cs typeface="SB Sans Text Semibold"/>
                <a:sym typeface="SB Sans Text Semibold"/>
              </a:rPr>
              <a:t>Схема</a:t>
            </a:r>
            <a:endParaRPr dirty="0"/>
          </a:p>
        </p:txBody>
      </p:sp>
      <p:sp>
        <p:nvSpPr>
          <p:cNvPr id="2" name="Экосистема">
            <a:extLst>
              <a:ext uri="{FF2B5EF4-FFF2-40B4-BE49-F238E27FC236}">
                <a16:creationId xmlns:a16="http://schemas.microsoft.com/office/drawing/2014/main" id="{C6619181-B280-239B-E655-E06539399D4B}"/>
              </a:ext>
            </a:extLst>
          </p:cNvPr>
          <p:cNvSpPr txBox="1"/>
          <p:nvPr/>
        </p:nvSpPr>
        <p:spPr>
          <a:xfrm>
            <a:off x="1524000" y="1290805"/>
            <a:ext cx="9929000" cy="1249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70000"/>
              </a:lnSpc>
              <a:defRPr sz="10000" spc="-100">
                <a:solidFill>
                  <a:srgbClr val="FFFFFF"/>
                </a:solidFill>
                <a:latin typeface="SB Sans Display Semibold"/>
                <a:ea typeface="SB Sans Display Semibold"/>
                <a:cs typeface="SB Sans Display Semibold"/>
                <a:sym typeface="SB Sans Display Semibold"/>
              </a:defRPr>
            </a:lvl1pPr>
          </a:lstStyle>
          <a:p>
            <a:r>
              <a:rPr lang="ru-RU" dirty="0"/>
              <a:t>Шаг 5. Вентилятор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CAEED64-0087-39C6-1CE4-DF08C5A55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1" y="5790525"/>
            <a:ext cx="10993436" cy="4575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C091052-39CC-2DF5-2F3B-FE75019AE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75"/>
          <a:stretch/>
        </p:blipFill>
        <p:spPr bwMode="auto">
          <a:xfrm>
            <a:off x="13203274" y="2539865"/>
            <a:ext cx="10118651" cy="8028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имечание">
            <a:extLst>
              <a:ext uri="{FF2B5EF4-FFF2-40B4-BE49-F238E27FC236}">
                <a16:creationId xmlns:a16="http://schemas.microsoft.com/office/drawing/2014/main" id="{9ED4D34B-5D6D-25D0-05E8-04F582E2B827}"/>
              </a:ext>
            </a:extLst>
          </p:cNvPr>
          <p:cNvSpPr txBox="1"/>
          <p:nvPr/>
        </p:nvSpPr>
        <p:spPr>
          <a:xfrm>
            <a:off x="8820150" y="12177217"/>
            <a:ext cx="12090400" cy="681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algn="l">
              <a:lnSpc>
                <a:spcPct val="110000"/>
              </a:lnSpc>
              <a:defRPr sz="1500">
                <a:solidFill>
                  <a:srgbClr val="FFFFFF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r"/>
            <a:r>
              <a:rPr lang="en" sz="3600" dirty="0" err="1"/>
              <a:t>github.com</a:t>
            </a:r>
            <a:r>
              <a:rPr lang="en" sz="3600" dirty="0"/>
              <a:t>/</a:t>
            </a:r>
            <a:r>
              <a:rPr lang="en" sz="3600" dirty="0" err="1"/>
              <a:t>tarakanov</a:t>
            </a:r>
            <a:r>
              <a:rPr lang="en" sz="3600" dirty="0"/>
              <a:t>/esp32_basics</a:t>
            </a:r>
            <a:endParaRPr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5108EC-F401-0B30-0F7A-46AB312BE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2950" y="10864850"/>
            <a:ext cx="20701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1817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Сгруппировать"/>
          <p:cNvGrpSpPr/>
          <p:nvPr/>
        </p:nvGrpSpPr>
        <p:grpSpPr>
          <a:xfrm>
            <a:off x="12192000" y="-857250"/>
            <a:ext cx="1524000" cy="857250"/>
            <a:chOff x="0" y="0"/>
            <a:chExt cx="1524000" cy="857250"/>
          </a:xfrm>
        </p:grpSpPr>
        <p:sp>
          <p:nvSpPr>
            <p:cNvPr id="1044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34E234">
                <a:alpha val="5017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45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49" name="Сгруппировать"/>
          <p:cNvGrpSpPr/>
          <p:nvPr/>
        </p:nvGrpSpPr>
        <p:grpSpPr>
          <a:xfrm>
            <a:off x="10668000" y="-1714500"/>
            <a:ext cx="1524000" cy="857250"/>
            <a:chOff x="0" y="0"/>
            <a:chExt cx="1524000" cy="857250"/>
          </a:xfrm>
        </p:grpSpPr>
        <p:sp>
          <p:nvSpPr>
            <p:cNvPr id="1047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48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52" name="Сгруппировать"/>
          <p:cNvGrpSpPr/>
          <p:nvPr/>
        </p:nvGrpSpPr>
        <p:grpSpPr>
          <a:xfrm>
            <a:off x="13716000" y="-1714500"/>
            <a:ext cx="1524000" cy="857250"/>
            <a:chOff x="0" y="0"/>
            <a:chExt cx="1524000" cy="857250"/>
          </a:xfrm>
        </p:grpSpPr>
        <p:sp>
          <p:nvSpPr>
            <p:cNvPr id="1050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51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55" name="Сгруппировать"/>
          <p:cNvGrpSpPr/>
          <p:nvPr/>
        </p:nvGrpSpPr>
        <p:grpSpPr>
          <a:xfrm>
            <a:off x="9144000" y="-857250"/>
            <a:ext cx="1524000" cy="857250"/>
            <a:chOff x="0" y="0"/>
            <a:chExt cx="1524000" cy="857250"/>
          </a:xfrm>
        </p:grpSpPr>
        <p:sp>
          <p:nvSpPr>
            <p:cNvPr id="1053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54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58" name="Сгруппировать"/>
          <p:cNvGrpSpPr/>
          <p:nvPr/>
        </p:nvGrpSpPr>
        <p:grpSpPr>
          <a:xfrm>
            <a:off x="7620000" y="-1714500"/>
            <a:ext cx="1524000" cy="857250"/>
            <a:chOff x="0" y="0"/>
            <a:chExt cx="1524000" cy="857250"/>
          </a:xfrm>
        </p:grpSpPr>
        <p:sp>
          <p:nvSpPr>
            <p:cNvPr id="1056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57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61" name="Сгруппировать"/>
          <p:cNvGrpSpPr/>
          <p:nvPr/>
        </p:nvGrpSpPr>
        <p:grpSpPr>
          <a:xfrm>
            <a:off x="6096000" y="-857250"/>
            <a:ext cx="1524000" cy="857250"/>
            <a:chOff x="0" y="0"/>
            <a:chExt cx="1524000" cy="857250"/>
          </a:xfrm>
        </p:grpSpPr>
        <p:sp>
          <p:nvSpPr>
            <p:cNvPr id="1059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60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64" name="Сгруппировать"/>
          <p:cNvGrpSpPr/>
          <p:nvPr/>
        </p:nvGrpSpPr>
        <p:grpSpPr>
          <a:xfrm>
            <a:off x="4572000" y="-1714500"/>
            <a:ext cx="1524000" cy="857250"/>
            <a:chOff x="0" y="0"/>
            <a:chExt cx="1524000" cy="857250"/>
          </a:xfrm>
        </p:grpSpPr>
        <p:sp>
          <p:nvSpPr>
            <p:cNvPr id="1062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63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67" name="Сгруппировать"/>
          <p:cNvGrpSpPr/>
          <p:nvPr/>
        </p:nvGrpSpPr>
        <p:grpSpPr>
          <a:xfrm>
            <a:off x="3048000" y="-857250"/>
            <a:ext cx="1524000" cy="857250"/>
            <a:chOff x="0" y="0"/>
            <a:chExt cx="1524000" cy="857250"/>
          </a:xfrm>
        </p:grpSpPr>
        <p:sp>
          <p:nvSpPr>
            <p:cNvPr id="1065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66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70" name="Сгруппировать"/>
          <p:cNvGrpSpPr/>
          <p:nvPr/>
        </p:nvGrpSpPr>
        <p:grpSpPr>
          <a:xfrm>
            <a:off x="1524000" y="-1714500"/>
            <a:ext cx="1524000" cy="857250"/>
            <a:chOff x="0" y="0"/>
            <a:chExt cx="1524000" cy="857250"/>
          </a:xfrm>
        </p:grpSpPr>
        <p:sp>
          <p:nvSpPr>
            <p:cNvPr id="1068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69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73" name="Сгруппировать"/>
          <p:cNvGrpSpPr/>
          <p:nvPr/>
        </p:nvGrpSpPr>
        <p:grpSpPr>
          <a:xfrm>
            <a:off x="0" y="-857250"/>
            <a:ext cx="1524001" cy="857250"/>
            <a:chOff x="0" y="0"/>
            <a:chExt cx="1524000" cy="857250"/>
          </a:xfrm>
        </p:grpSpPr>
        <p:sp>
          <p:nvSpPr>
            <p:cNvPr id="1071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72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76" name="Сгруппировать"/>
          <p:cNvGrpSpPr/>
          <p:nvPr/>
        </p:nvGrpSpPr>
        <p:grpSpPr>
          <a:xfrm>
            <a:off x="16764000" y="-1714500"/>
            <a:ext cx="1524000" cy="857250"/>
            <a:chOff x="0" y="0"/>
            <a:chExt cx="1524000" cy="857250"/>
          </a:xfrm>
        </p:grpSpPr>
        <p:sp>
          <p:nvSpPr>
            <p:cNvPr id="1074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75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79" name="Сгруппировать"/>
          <p:cNvGrpSpPr/>
          <p:nvPr/>
        </p:nvGrpSpPr>
        <p:grpSpPr>
          <a:xfrm>
            <a:off x="15240000" y="-857250"/>
            <a:ext cx="1524000" cy="857250"/>
            <a:chOff x="0" y="0"/>
            <a:chExt cx="1524000" cy="857250"/>
          </a:xfrm>
        </p:grpSpPr>
        <p:sp>
          <p:nvSpPr>
            <p:cNvPr id="1077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78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82" name="Сгруппировать"/>
          <p:cNvGrpSpPr/>
          <p:nvPr/>
        </p:nvGrpSpPr>
        <p:grpSpPr>
          <a:xfrm>
            <a:off x="19812000" y="-1714500"/>
            <a:ext cx="1524000" cy="857250"/>
            <a:chOff x="0" y="0"/>
            <a:chExt cx="1524000" cy="857250"/>
          </a:xfrm>
        </p:grpSpPr>
        <p:sp>
          <p:nvSpPr>
            <p:cNvPr id="1080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81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85" name="Сгруппировать"/>
          <p:cNvGrpSpPr/>
          <p:nvPr/>
        </p:nvGrpSpPr>
        <p:grpSpPr>
          <a:xfrm>
            <a:off x="18288000" y="-857250"/>
            <a:ext cx="1524000" cy="857250"/>
            <a:chOff x="0" y="0"/>
            <a:chExt cx="1524000" cy="857250"/>
          </a:xfrm>
        </p:grpSpPr>
        <p:sp>
          <p:nvSpPr>
            <p:cNvPr id="1083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84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88" name="Сгруппировать"/>
          <p:cNvGrpSpPr/>
          <p:nvPr/>
        </p:nvGrpSpPr>
        <p:grpSpPr>
          <a:xfrm>
            <a:off x="22860000" y="-1714500"/>
            <a:ext cx="1524000" cy="857250"/>
            <a:chOff x="0" y="0"/>
            <a:chExt cx="1524000" cy="857250"/>
          </a:xfrm>
        </p:grpSpPr>
        <p:sp>
          <p:nvSpPr>
            <p:cNvPr id="1086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87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91" name="Сгруппировать"/>
          <p:cNvGrpSpPr/>
          <p:nvPr/>
        </p:nvGrpSpPr>
        <p:grpSpPr>
          <a:xfrm>
            <a:off x="21336000" y="-857250"/>
            <a:ext cx="1524000" cy="857250"/>
            <a:chOff x="0" y="0"/>
            <a:chExt cx="1524000" cy="857250"/>
          </a:xfrm>
        </p:grpSpPr>
        <p:sp>
          <p:nvSpPr>
            <p:cNvPr id="1089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90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94" name="Сгруппировать"/>
          <p:cNvGrpSpPr/>
          <p:nvPr/>
        </p:nvGrpSpPr>
        <p:grpSpPr>
          <a:xfrm>
            <a:off x="-1524000" y="0"/>
            <a:ext cx="1524000" cy="857251"/>
            <a:chOff x="0" y="0"/>
            <a:chExt cx="1524000" cy="857250"/>
          </a:xfrm>
        </p:grpSpPr>
        <p:sp>
          <p:nvSpPr>
            <p:cNvPr id="1092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93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97" name="Сгруппировать"/>
          <p:cNvGrpSpPr/>
          <p:nvPr/>
        </p:nvGrpSpPr>
        <p:grpSpPr>
          <a:xfrm>
            <a:off x="-1524000" y="12858750"/>
            <a:ext cx="1524000" cy="857250"/>
            <a:chOff x="0" y="0"/>
            <a:chExt cx="1524000" cy="857250"/>
          </a:xfrm>
        </p:grpSpPr>
        <p:sp>
          <p:nvSpPr>
            <p:cNvPr id="1095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96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100" name="Сгруппировать"/>
          <p:cNvGrpSpPr/>
          <p:nvPr/>
        </p:nvGrpSpPr>
        <p:grpSpPr>
          <a:xfrm>
            <a:off x="-1651000" y="12001500"/>
            <a:ext cx="1524000" cy="857250"/>
            <a:chOff x="0" y="0"/>
            <a:chExt cx="1524000" cy="857250"/>
          </a:xfrm>
        </p:grpSpPr>
        <p:sp>
          <p:nvSpPr>
            <p:cNvPr id="1098" name="Прямоугольник"/>
            <p:cNvSpPr/>
            <p:nvPr/>
          </p:nvSpPr>
          <p:spPr>
            <a:xfrm>
              <a:off x="0" y="0"/>
              <a:ext cx="1524000" cy="857250"/>
            </a:xfrm>
            <a:prstGeom prst="rect">
              <a:avLst/>
            </a:prstGeom>
            <a:solidFill>
              <a:srgbClr val="FFFFFF">
                <a:alpha val="147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99" name="Прямоугольник"/>
            <p:cNvSpPr/>
            <p:nvPr/>
          </p:nvSpPr>
          <p:spPr>
            <a:xfrm>
              <a:off x="25400" y="25400"/>
              <a:ext cx="1473200" cy="806450"/>
            </a:xfrm>
            <a:prstGeom prst="rect">
              <a:avLst/>
            </a:prstGeom>
            <a:solidFill>
              <a:srgbClr val="FFFFFF">
                <a:alpha val="672"/>
              </a:srgbClr>
            </a:solidFill>
            <a:ln w="12700" cap="flat">
              <a:solidFill>
                <a:srgbClr val="000000">
                  <a:alpha val="4975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1104" name="Организован проектный офис, определен РП"/>
          <p:cNvSpPr txBox="1"/>
          <p:nvPr/>
        </p:nvSpPr>
        <p:spPr>
          <a:xfrm>
            <a:off x="1574800" y="10542691"/>
            <a:ext cx="98552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200">
                <a:solidFill>
                  <a:srgbClr val="FFFFF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/>
              <a:t>Код</a:t>
            </a:r>
            <a:endParaRPr dirty="0">
              <a:latin typeface="SB Sans Text Semibold"/>
              <a:ea typeface="SB Sans Text Semibold"/>
              <a:cs typeface="SB Sans Text Semibold"/>
              <a:sym typeface="SB Sans Text Semibold"/>
            </a:endParaRPr>
          </a:p>
        </p:txBody>
      </p:sp>
      <p:sp>
        <p:nvSpPr>
          <p:cNvPr id="1105" name="Проведены Kick-off по стримам интеграций"/>
          <p:cNvSpPr txBox="1"/>
          <p:nvPr/>
        </p:nvSpPr>
        <p:spPr>
          <a:xfrm>
            <a:off x="13427701" y="10542691"/>
            <a:ext cx="99060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200">
                <a:solidFill>
                  <a:srgbClr val="FFFFFF"/>
                </a:solidFill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dirty="0">
                <a:latin typeface="SB Sans Text Semibold"/>
                <a:ea typeface="SB Sans Text Semibold"/>
                <a:cs typeface="SB Sans Text Semibold"/>
                <a:sym typeface="SB Sans Text Semibold"/>
              </a:rPr>
              <a:t>Схема</a:t>
            </a:r>
            <a:endParaRPr dirty="0"/>
          </a:p>
        </p:txBody>
      </p:sp>
      <p:sp>
        <p:nvSpPr>
          <p:cNvPr id="2" name="Экосистема">
            <a:extLst>
              <a:ext uri="{FF2B5EF4-FFF2-40B4-BE49-F238E27FC236}">
                <a16:creationId xmlns:a16="http://schemas.microsoft.com/office/drawing/2014/main" id="{C6619181-B280-239B-E655-E06539399D4B}"/>
              </a:ext>
            </a:extLst>
          </p:cNvPr>
          <p:cNvSpPr txBox="1"/>
          <p:nvPr/>
        </p:nvSpPr>
        <p:spPr>
          <a:xfrm>
            <a:off x="1524000" y="1290805"/>
            <a:ext cx="20914380" cy="1249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70000"/>
              </a:lnSpc>
              <a:defRPr sz="10000" spc="-100">
                <a:solidFill>
                  <a:srgbClr val="FFFFFF"/>
                </a:solidFill>
                <a:latin typeface="SB Sans Display Semibold"/>
                <a:ea typeface="SB Sans Display Semibold"/>
                <a:cs typeface="SB Sans Display Semibold"/>
                <a:sym typeface="SB Sans Display Semibold"/>
              </a:defRPr>
            </a:lvl1pPr>
          </a:lstStyle>
          <a:p>
            <a:r>
              <a:rPr lang="ru-RU" dirty="0"/>
              <a:t>Шаг 6. Связываем датчик и вентилятор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C091052-39CC-2DF5-2F3B-FE75019AE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75"/>
          <a:stretch/>
        </p:blipFill>
        <p:spPr bwMode="auto">
          <a:xfrm>
            <a:off x="13203274" y="2539865"/>
            <a:ext cx="10118651" cy="8028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75088154-F8D5-0DC4-A7E3-067DC7511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8" y="2576001"/>
            <a:ext cx="8433944" cy="7966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имечание">
            <a:extLst>
              <a:ext uri="{FF2B5EF4-FFF2-40B4-BE49-F238E27FC236}">
                <a16:creationId xmlns:a16="http://schemas.microsoft.com/office/drawing/2014/main" id="{B84C0CA7-F093-B15B-7A7A-BA5F900FDD6E}"/>
              </a:ext>
            </a:extLst>
          </p:cNvPr>
          <p:cNvSpPr txBox="1"/>
          <p:nvPr/>
        </p:nvSpPr>
        <p:spPr>
          <a:xfrm>
            <a:off x="8820150" y="12177217"/>
            <a:ext cx="12090400" cy="681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algn="l">
              <a:lnSpc>
                <a:spcPct val="110000"/>
              </a:lnSpc>
              <a:defRPr sz="1500">
                <a:solidFill>
                  <a:srgbClr val="FFFFFF"/>
                </a:solidFill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r"/>
            <a:r>
              <a:rPr lang="en" sz="3600" dirty="0" err="1"/>
              <a:t>github.com</a:t>
            </a:r>
            <a:r>
              <a:rPr lang="en" sz="3600" dirty="0"/>
              <a:t>/</a:t>
            </a:r>
            <a:r>
              <a:rPr lang="en" sz="3600" dirty="0" err="1"/>
              <a:t>tarakanov</a:t>
            </a:r>
            <a:r>
              <a:rPr lang="en" sz="3600" dirty="0"/>
              <a:t>/esp32_basics</a:t>
            </a:r>
            <a:endParaRPr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B25378-126E-F72E-783C-7671D30B6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2950" y="10864850"/>
            <a:ext cx="20701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579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005E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460</Words>
  <Application>Microsoft Macintosh PowerPoint</Application>
  <PresentationFormat>Произвольный</PresentationFormat>
  <Paragraphs>94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Helvetica Neue</vt:lpstr>
      <vt:lpstr>Helvetica Neue Medium</vt:lpstr>
      <vt:lpstr>SB Sans Display Light</vt:lpstr>
      <vt:lpstr>SB Sans Display Semibold</vt:lpstr>
      <vt:lpstr>SB Sans Text</vt:lpstr>
      <vt:lpstr>SB Sans Text Light</vt:lpstr>
      <vt:lpstr>SB Sans Text Semibold</vt:lpstr>
      <vt:lpstr>SB Sans Text Thin</vt:lpstr>
      <vt:lpstr>21_BasicWhite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Лурье Сергей Леонидович</dc:creator>
  <cp:lastModifiedBy>Семен Тараканов</cp:lastModifiedBy>
  <cp:revision>45</cp:revision>
  <dcterms:modified xsi:type="dcterms:W3CDTF">2024-02-07T09:16:43Z</dcterms:modified>
</cp:coreProperties>
</file>